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6"/>
  </p:notesMasterIdLst>
  <p:sldIdLst>
    <p:sldId id="256" r:id="rId2"/>
    <p:sldId id="257" r:id="rId3"/>
    <p:sldId id="258" r:id="rId4"/>
    <p:sldId id="259" r:id="rId5"/>
    <p:sldId id="269" r:id="rId6"/>
    <p:sldId id="261" r:id="rId7"/>
    <p:sldId id="271" r:id="rId8"/>
    <p:sldId id="262" r:id="rId9"/>
    <p:sldId id="263" r:id="rId10"/>
    <p:sldId id="272" r:id="rId11"/>
    <p:sldId id="264" r:id="rId12"/>
    <p:sldId id="270" r:id="rId13"/>
    <p:sldId id="265" r:id="rId14"/>
    <p:sldId id="266"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24" autoAdjust="0"/>
  </p:normalViewPr>
  <p:slideViewPr>
    <p:cSldViewPr>
      <p:cViewPr varScale="1">
        <p:scale>
          <a:sx n="68" d="100"/>
          <a:sy n="68" d="100"/>
        </p:scale>
        <p:origin x="4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0611824-30BB-4BFD-A2EF-D8168ACCC386}" type="datetimeFigureOut">
              <a:rPr lang="ro-RO"/>
              <a:pPr>
                <a:defRPr/>
              </a:pPr>
              <a:t>21.03.2023</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o-RO"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o-RO"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A7C32B2-E2C3-4A9E-AE9B-C2C90AB176C1}" type="slidenum">
              <a:rPr lang="ro-RO" altLang="ro-RO"/>
              <a:pPr/>
              <a:t>‹#›</a:t>
            </a:fld>
            <a:endParaRPr lang="ro-RO" altLang="ro-RO"/>
          </a:p>
        </p:txBody>
      </p:sp>
    </p:spTree>
    <p:extLst>
      <p:ext uri="{BB962C8B-B14F-4D97-AF65-F5344CB8AC3E}">
        <p14:creationId xmlns:p14="http://schemas.microsoft.com/office/powerpoint/2010/main" val="31478456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o-RO" altLang="ro-RO"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BAD8198-4EDE-46E3-B06D-C15A4DEA6FF0}" type="slidenum">
              <a:rPr lang="ro-RO" altLang="ro-RO"/>
              <a:pPr/>
              <a:t>1</a:t>
            </a:fld>
            <a:endParaRPr lang="ro-RO" altLang="ro-RO"/>
          </a:p>
        </p:txBody>
      </p:sp>
    </p:spTree>
    <p:extLst>
      <p:ext uri="{BB962C8B-B14F-4D97-AF65-F5344CB8AC3E}">
        <p14:creationId xmlns:p14="http://schemas.microsoft.com/office/powerpoint/2010/main" val="2348334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p:cNvSpPr>
            <a:spLocks noGrp="1"/>
          </p:cNvSpPr>
          <p:nvPr>
            <p:ph type="ctrTitle"/>
          </p:nvPr>
        </p:nvSpPr>
        <p:spPr>
          <a:xfrm>
            <a:off x="1143000" y="1122363"/>
            <a:ext cx="6858000" cy="2387600"/>
          </a:xfrm>
        </p:spPr>
        <p:txBody>
          <a:bodyPr anchor="b"/>
          <a:lstStyle>
            <a:lvl1pPr algn="ctr">
              <a:defRPr sz="6000"/>
            </a:lvl1pPr>
          </a:lstStyle>
          <a:p>
            <a:r>
              <a:rPr lang="ro-RO" smtClean="0"/>
              <a:t>Clic pentru editare stil titlu</a:t>
            </a:r>
            <a:endParaRPr lang="ro-RO"/>
          </a:p>
        </p:txBody>
      </p:sp>
      <p:sp>
        <p:nvSpPr>
          <p:cNvPr id="3" name="Subtitlu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smtClean="0"/>
              <a:t>Clic pentru a edita stilul de subtitlu</a:t>
            </a:r>
            <a:endParaRPr lang="ro-RO"/>
          </a:p>
        </p:txBody>
      </p:sp>
      <p:sp>
        <p:nvSpPr>
          <p:cNvPr id="4" name="Substituent dată 3"/>
          <p:cNvSpPr>
            <a:spLocks noGrp="1"/>
          </p:cNvSpPr>
          <p:nvPr>
            <p:ph type="dt" sz="half" idx="10"/>
          </p:nvPr>
        </p:nvSpPr>
        <p:spPr/>
        <p:txBody>
          <a:bodyPr/>
          <a:lstStyle>
            <a:lvl1pPr>
              <a:defRPr/>
            </a:lvl1pPr>
          </a:lstStyle>
          <a:p>
            <a:pPr>
              <a:defRPr/>
            </a:pPr>
            <a:fld id="{90B5B299-50B0-4DFB-A7B7-5F476ACE7CEA}" type="datetimeFigureOut">
              <a:rPr lang="en-US"/>
              <a:pPr>
                <a:defRPr/>
              </a:pPr>
              <a:t>3/21/2023</a:t>
            </a:fld>
            <a:endParaRPr lang="en-US"/>
          </a:p>
        </p:txBody>
      </p:sp>
      <p:sp>
        <p:nvSpPr>
          <p:cNvPr id="5" name="Substituent subsol 4"/>
          <p:cNvSpPr>
            <a:spLocks noGrp="1"/>
          </p:cNvSpPr>
          <p:nvPr>
            <p:ph type="ftr" sz="quarter" idx="11"/>
          </p:nvPr>
        </p:nvSpPr>
        <p:spPr/>
        <p:txBody>
          <a:bodyPr/>
          <a:lstStyle>
            <a:lvl1pPr>
              <a:defRPr/>
            </a:lvl1pPr>
          </a:lstStyle>
          <a:p>
            <a:pPr>
              <a:defRPr/>
            </a:pPr>
            <a:endParaRPr lang="en-US"/>
          </a:p>
        </p:txBody>
      </p:sp>
      <p:sp>
        <p:nvSpPr>
          <p:cNvPr id="6" name="Substituent număr diapozitiv 5"/>
          <p:cNvSpPr>
            <a:spLocks noGrp="1"/>
          </p:cNvSpPr>
          <p:nvPr>
            <p:ph type="sldNum" sz="quarter" idx="12"/>
          </p:nvPr>
        </p:nvSpPr>
        <p:spPr/>
        <p:txBody>
          <a:bodyPr/>
          <a:lstStyle>
            <a:lvl1pPr>
              <a:defRPr/>
            </a:lvl1pPr>
          </a:lstStyle>
          <a:p>
            <a:fld id="{8AA7D5DD-BAA2-4CB9-842C-C2F04D6E2E5A}" type="slidenum">
              <a:rPr lang="en-US" altLang="ro-RO"/>
              <a:pPr/>
              <a:t>‹#›</a:t>
            </a:fld>
            <a:endParaRPr lang="en-US" altLang="ro-RO"/>
          </a:p>
        </p:txBody>
      </p:sp>
    </p:spTree>
    <p:extLst>
      <p:ext uri="{BB962C8B-B14F-4D97-AF65-F5344CB8AC3E}">
        <p14:creationId xmlns:p14="http://schemas.microsoft.com/office/powerpoint/2010/main" val="261506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text vertical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lvl1pPr>
              <a:defRPr/>
            </a:lvl1pPr>
          </a:lstStyle>
          <a:p>
            <a:pPr>
              <a:defRPr/>
            </a:pPr>
            <a:fld id="{C1AF2FBA-D30D-4342-AAC5-F56085C79899}" type="datetimeFigureOut">
              <a:rPr lang="en-US"/>
              <a:pPr>
                <a:defRPr/>
              </a:pPr>
              <a:t>3/21/2023</a:t>
            </a:fld>
            <a:endParaRPr lang="en-US"/>
          </a:p>
        </p:txBody>
      </p:sp>
      <p:sp>
        <p:nvSpPr>
          <p:cNvPr id="5" name="Substituent subsol 4"/>
          <p:cNvSpPr>
            <a:spLocks noGrp="1"/>
          </p:cNvSpPr>
          <p:nvPr>
            <p:ph type="ftr" sz="quarter" idx="11"/>
          </p:nvPr>
        </p:nvSpPr>
        <p:spPr/>
        <p:txBody>
          <a:bodyPr/>
          <a:lstStyle>
            <a:lvl1pPr>
              <a:defRPr/>
            </a:lvl1pPr>
          </a:lstStyle>
          <a:p>
            <a:pPr>
              <a:defRPr/>
            </a:pPr>
            <a:endParaRPr lang="en-US"/>
          </a:p>
        </p:txBody>
      </p:sp>
      <p:sp>
        <p:nvSpPr>
          <p:cNvPr id="6" name="Substituent număr diapozitiv 5"/>
          <p:cNvSpPr>
            <a:spLocks noGrp="1"/>
          </p:cNvSpPr>
          <p:nvPr>
            <p:ph type="sldNum" sz="quarter" idx="12"/>
          </p:nvPr>
        </p:nvSpPr>
        <p:spPr/>
        <p:txBody>
          <a:bodyPr/>
          <a:lstStyle>
            <a:lvl1pPr>
              <a:defRPr/>
            </a:lvl1pPr>
          </a:lstStyle>
          <a:p>
            <a:fld id="{6B7BC3AC-E72B-40CB-8186-68C92925A343}" type="slidenum">
              <a:rPr lang="en-US" altLang="ro-RO"/>
              <a:pPr/>
              <a:t>‹#›</a:t>
            </a:fld>
            <a:endParaRPr lang="en-US" altLang="ro-RO"/>
          </a:p>
        </p:txBody>
      </p:sp>
    </p:spTree>
    <p:extLst>
      <p:ext uri="{BB962C8B-B14F-4D97-AF65-F5344CB8AC3E}">
        <p14:creationId xmlns:p14="http://schemas.microsoft.com/office/powerpoint/2010/main" val="3842958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543675" y="365125"/>
            <a:ext cx="1971675" cy="5811838"/>
          </a:xfrm>
        </p:spPr>
        <p:txBody>
          <a:bodyPr vert="eaVert"/>
          <a:lstStyle/>
          <a:p>
            <a:r>
              <a:rPr lang="ro-RO" smtClean="0"/>
              <a:t>Clic pentru editare stil titlu</a:t>
            </a:r>
            <a:endParaRPr lang="ro-RO"/>
          </a:p>
        </p:txBody>
      </p:sp>
      <p:sp>
        <p:nvSpPr>
          <p:cNvPr id="3" name="Substituent text vertical 2"/>
          <p:cNvSpPr>
            <a:spLocks noGrp="1"/>
          </p:cNvSpPr>
          <p:nvPr>
            <p:ph type="body" orient="vert" idx="1"/>
          </p:nvPr>
        </p:nvSpPr>
        <p:spPr>
          <a:xfrm>
            <a:off x="628650" y="365125"/>
            <a:ext cx="5800725" cy="5811838"/>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lvl1pPr>
              <a:defRPr/>
            </a:lvl1pPr>
          </a:lstStyle>
          <a:p>
            <a:pPr>
              <a:defRPr/>
            </a:pPr>
            <a:fld id="{19943A94-B466-41B8-87F3-767BDF591C23}" type="datetimeFigureOut">
              <a:rPr lang="en-US"/>
              <a:pPr>
                <a:defRPr/>
              </a:pPr>
              <a:t>3/21/2023</a:t>
            </a:fld>
            <a:endParaRPr lang="en-US"/>
          </a:p>
        </p:txBody>
      </p:sp>
      <p:sp>
        <p:nvSpPr>
          <p:cNvPr id="5" name="Substituent subsol 4"/>
          <p:cNvSpPr>
            <a:spLocks noGrp="1"/>
          </p:cNvSpPr>
          <p:nvPr>
            <p:ph type="ftr" sz="quarter" idx="11"/>
          </p:nvPr>
        </p:nvSpPr>
        <p:spPr/>
        <p:txBody>
          <a:bodyPr/>
          <a:lstStyle>
            <a:lvl1pPr>
              <a:defRPr/>
            </a:lvl1pPr>
          </a:lstStyle>
          <a:p>
            <a:pPr>
              <a:defRPr/>
            </a:pPr>
            <a:endParaRPr lang="en-US"/>
          </a:p>
        </p:txBody>
      </p:sp>
      <p:sp>
        <p:nvSpPr>
          <p:cNvPr id="6" name="Substituent număr diapozitiv 5"/>
          <p:cNvSpPr>
            <a:spLocks noGrp="1"/>
          </p:cNvSpPr>
          <p:nvPr>
            <p:ph type="sldNum" sz="quarter" idx="12"/>
          </p:nvPr>
        </p:nvSpPr>
        <p:spPr/>
        <p:txBody>
          <a:bodyPr/>
          <a:lstStyle>
            <a:lvl1pPr>
              <a:defRPr/>
            </a:lvl1pPr>
          </a:lstStyle>
          <a:p>
            <a:fld id="{699B3B67-62B1-497B-B9DE-0964102A7970}" type="slidenum">
              <a:rPr lang="en-US" altLang="ro-RO"/>
              <a:pPr/>
              <a:t>‹#›</a:t>
            </a:fld>
            <a:endParaRPr lang="en-US" altLang="ro-RO"/>
          </a:p>
        </p:txBody>
      </p:sp>
    </p:spTree>
    <p:extLst>
      <p:ext uri="{BB962C8B-B14F-4D97-AF65-F5344CB8AC3E}">
        <p14:creationId xmlns:p14="http://schemas.microsoft.com/office/powerpoint/2010/main" val="218336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conținut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lvl1pPr>
              <a:defRPr/>
            </a:lvl1pPr>
          </a:lstStyle>
          <a:p>
            <a:pPr>
              <a:defRPr/>
            </a:pPr>
            <a:fld id="{DB56E611-0AA9-4F2A-A785-3CDC5BB20B7C}" type="datetimeFigureOut">
              <a:rPr lang="en-US"/>
              <a:pPr>
                <a:defRPr/>
              </a:pPr>
              <a:t>3/21/2023</a:t>
            </a:fld>
            <a:endParaRPr lang="en-US"/>
          </a:p>
        </p:txBody>
      </p:sp>
      <p:sp>
        <p:nvSpPr>
          <p:cNvPr id="5" name="Substituent subsol 4"/>
          <p:cNvSpPr>
            <a:spLocks noGrp="1"/>
          </p:cNvSpPr>
          <p:nvPr>
            <p:ph type="ftr" sz="quarter" idx="11"/>
          </p:nvPr>
        </p:nvSpPr>
        <p:spPr/>
        <p:txBody>
          <a:bodyPr/>
          <a:lstStyle>
            <a:lvl1pPr>
              <a:defRPr/>
            </a:lvl1pPr>
          </a:lstStyle>
          <a:p>
            <a:pPr>
              <a:defRPr/>
            </a:pPr>
            <a:endParaRPr lang="en-US"/>
          </a:p>
        </p:txBody>
      </p:sp>
      <p:sp>
        <p:nvSpPr>
          <p:cNvPr id="6" name="Substituent număr diapozitiv 5"/>
          <p:cNvSpPr>
            <a:spLocks noGrp="1"/>
          </p:cNvSpPr>
          <p:nvPr>
            <p:ph type="sldNum" sz="quarter" idx="12"/>
          </p:nvPr>
        </p:nvSpPr>
        <p:spPr/>
        <p:txBody>
          <a:bodyPr/>
          <a:lstStyle>
            <a:lvl1pPr>
              <a:defRPr/>
            </a:lvl1pPr>
          </a:lstStyle>
          <a:p>
            <a:fld id="{E1843C49-7D92-4CB7-B8DF-6C7DF4294BEB}" type="slidenum">
              <a:rPr lang="en-US" altLang="ro-RO"/>
              <a:pPr/>
              <a:t>‹#›</a:t>
            </a:fld>
            <a:endParaRPr lang="en-US" altLang="ro-RO"/>
          </a:p>
        </p:txBody>
      </p:sp>
    </p:spTree>
    <p:extLst>
      <p:ext uri="{BB962C8B-B14F-4D97-AF65-F5344CB8AC3E}">
        <p14:creationId xmlns:p14="http://schemas.microsoft.com/office/powerpoint/2010/main" val="394452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623888" y="1709739"/>
            <a:ext cx="7886700" cy="2852737"/>
          </a:xfrm>
        </p:spPr>
        <p:txBody>
          <a:bodyPr anchor="b"/>
          <a:lstStyle>
            <a:lvl1pPr>
              <a:defRPr sz="6000"/>
            </a:lvl1pPr>
          </a:lstStyle>
          <a:p>
            <a:r>
              <a:rPr lang="ro-RO" smtClean="0"/>
              <a:t>Clic pentru editare stil titlu</a:t>
            </a:r>
            <a:endParaRPr lang="ro-RO"/>
          </a:p>
        </p:txBody>
      </p:sp>
      <p:sp>
        <p:nvSpPr>
          <p:cNvPr id="3" name="Substituent text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smtClean="0"/>
              <a:t>Clic pentru editare stiluri text Coordonator</a:t>
            </a:r>
          </a:p>
        </p:txBody>
      </p:sp>
      <p:sp>
        <p:nvSpPr>
          <p:cNvPr id="4" name="Substituent dată 3"/>
          <p:cNvSpPr>
            <a:spLocks noGrp="1"/>
          </p:cNvSpPr>
          <p:nvPr>
            <p:ph type="dt" sz="half" idx="10"/>
          </p:nvPr>
        </p:nvSpPr>
        <p:spPr/>
        <p:txBody>
          <a:bodyPr/>
          <a:lstStyle>
            <a:lvl1pPr>
              <a:defRPr/>
            </a:lvl1pPr>
          </a:lstStyle>
          <a:p>
            <a:pPr>
              <a:defRPr/>
            </a:pPr>
            <a:fld id="{B8254C09-655D-4274-98E5-93D636431141}" type="datetimeFigureOut">
              <a:rPr lang="en-US"/>
              <a:pPr>
                <a:defRPr/>
              </a:pPr>
              <a:t>3/21/2023</a:t>
            </a:fld>
            <a:endParaRPr lang="en-US"/>
          </a:p>
        </p:txBody>
      </p:sp>
      <p:sp>
        <p:nvSpPr>
          <p:cNvPr id="5" name="Substituent subsol 4"/>
          <p:cNvSpPr>
            <a:spLocks noGrp="1"/>
          </p:cNvSpPr>
          <p:nvPr>
            <p:ph type="ftr" sz="quarter" idx="11"/>
          </p:nvPr>
        </p:nvSpPr>
        <p:spPr/>
        <p:txBody>
          <a:bodyPr/>
          <a:lstStyle>
            <a:lvl1pPr>
              <a:defRPr/>
            </a:lvl1pPr>
          </a:lstStyle>
          <a:p>
            <a:pPr>
              <a:defRPr/>
            </a:pPr>
            <a:endParaRPr lang="en-US"/>
          </a:p>
        </p:txBody>
      </p:sp>
      <p:sp>
        <p:nvSpPr>
          <p:cNvPr id="6" name="Substituent număr diapozitiv 5"/>
          <p:cNvSpPr>
            <a:spLocks noGrp="1"/>
          </p:cNvSpPr>
          <p:nvPr>
            <p:ph type="sldNum" sz="quarter" idx="12"/>
          </p:nvPr>
        </p:nvSpPr>
        <p:spPr/>
        <p:txBody>
          <a:bodyPr/>
          <a:lstStyle>
            <a:lvl1pPr>
              <a:defRPr/>
            </a:lvl1pPr>
          </a:lstStyle>
          <a:p>
            <a:fld id="{E4774570-F27A-4622-8E2E-D47954FC2AF5}" type="slidenum">
              <a:rPr lang="en-US" altLang="ro-RO"/>
              <a:pPr/>
              <a:t>‹#›</a:t>
            </a:fld>
            <a:endParaRPr lang="en-US" altLang="ro-RO"/>
          </a:p>
        </p:txBody>
      </p:sp>
    </p:spTree>
    <p:extLst>
      <p:ext uri="{BB962C8B-B14F-4D97-AF65-F5344CB8AC3E}">
        <p14:creationId xmlns:p14="http://schemas.microsoft.com/office/powerpoint/2010/main" val="113566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conținut 2"/>
          <p:cNvSpPr>
            <a:spLocks noGrp="1"/>
          </p:cNvSpPr>
          <p:nvPr>
            <p:ph sz="half" idx="1"/>
          </p:nvPr>
        </p:nvSpPr>
        <p:spPr>
          <a:xfrm>
            <a:off x="628650" y="1825625"/>
            <a:ext cx="3886200" cy="435133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half" idx="2"/>
          </p:nvPr>
        </p:nvSpPr>
        <p:spPr>
          <a:xfrm>
            <a:off x="4629150" y="1825625"/>
            <a:ext cx="3886200" cy="435133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dată 3"/>
          <p:cNvSpPr>
            <a:spLocks noGrp="1"/>
          </p:cNvSpPr>
          <p:nvPr>
            <p:ph type="dt" sz="half" idx="10"/>
          </p:nvPr>
        </p:nvSpPr>
        <p:spPr/>
        <p:txBody>
          <a:bodyPr/>
          <a:lstStyle>
            <a:lvl1pPr>
              <a:defRPr/>
            </a:lvl1pPr>
          </a:lstStyle>
          <a:p>
            <a:pPr>
              <a:defRPr/>
            </a:pPr>
            <a:fld id="{9473F46C-EBD2-40B8-9174-C2BAE63C3351}" type="datetimeFigureOut">
              <a:rPr lang="en-US"/>
              <a:pPr>
                <a:defRPr/>
              </a:pPr>
              <a:t>3/21/2023</a:t>
            </a:fld>
            <a:endParaRPr lang="en-US"/>
          </a:p>
        </p:txBody>
      </p:sp>
      <p:sp>
        <p:nvSpPr>
          <p:cNvPr id="6" name="Substituent subsol 4"/>
          <p:cNvSpPr>
            <a:spLocks noGrp="1"/>
          </p:cNvSpPr>
          <p:nvPr>
            <p:ph type="ftr" sz="quarter" idx="11"/>
          </p:nvPr>
        </p:nvSpPr>
        <p:spPr/>
        <p:txBody>
          <a:bodyPr/>
          <a:lstStyle>
            <a:lvl1pPr>
              <a:defRPr/>
            </a:lvl1pPr>
          </a:lstStyle>
          <a:p>
            <a:pPr>
              <a:defRPr/>
            </a:pPr>
            <a:endParaRPr lang="en-US"/>
          </a:p>
        </p:txBody>
      </p:sp>
      <p:sp>
        <p:nvSpPr>
          <p:cNvPr id="7" name="Substituent număr diapozitiv 5"/>
          <p:cNvSpPr>
            <a:spLocks noGrp="1"/>
          </p:cNvSpPr>
          <p:nvPr>
            <p:ph type="sldNum" sz="quarter" idx="12"/>
          </p:nvPr>
        </p:nvSpPr>
        <p:spPr/>
        <p:txBody>
          <a:bodyPr/>
          <a:lstStyle>
            <a:lvl1pPr>
              <a:defRPr/>
            </a:lvl1pPr>
          </a:lstStyle>
          <a:p>
            <a:fld id="{9F09F5B7-640C-49A2-8FC6-A212283331C0}" type="slidenum">
              <a:rPr lang="en-US" altLang="ro-RO"/>
              <a:pPr/>
              <a:t>‹#›</a:t>
            </a:fld>
            <a:endParaRPr lang="en-US" altLang="ro-RO"/>
          </a:p>
        </p:txBody>
      </p:sp>
    </p:spTree>
    <p:extLst>
      <p:ext uri="{BB962C8B-B14F-4D97-AF65-F5344CB8AC3E}">
        <p14:creationId xmlns:p14="http://schemas.microsoft.com/office/powerpoint/2010/main" val="226014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629841" y="365126"/>
            <a:ext cx="7886700" cy="1325563"/>
          </a:xfrm>
        </p:spPr>
        <p:txBody>
          <a:bodyPr/>
          <a:lstStyle/>
          <a:p>
            <a:r>
              <a:rPr lang="ro-RO" smtClean="0"/>
              <a:t>Clic pentru editare stil titlu</a:t>
            </a:r>
            <a:endParaRPr lang="ro-RO"/>
          </a:p>
        </p:txBody>
      </p:sp>
      <p:sp>
        <p:nvSpPr>
          <p:cNvPr id="3" name="Substituent text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Substituent conținut 3"/>
          <p:cNvSpPr>
            <a:spLocks noGrp="1"/>
          </p:cNvSpPr>
          <p:nvPr>
            <p:ph sz="half" idx="2"/>
          </p:nvPr>
        </p:nvSpPr>
        <p:spPr>
          <a:xfrm>
            <a:off x="629842" y="2505075"/>
            <a:ext cx="3868340" cy="368458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text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Substituent conținut 5"/>
          <p:cNvSpPr>
            <a:spLocks noGrp="1"/>
          </p:cNvSpPr>
          <p:nvPr>
            <p:ph sz="quarter" idx="4"/>
          </p:nvPr>
        </p:nvSpPr>
        <p:spPr>
          <a:xfrm>
            <a:off x="4629150" y="2505075"/>
            <a:ext cx="3887391" cy="368458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7" name="Substituent dată 3"/>
          <p:cNvSpPr>
            <a:spLocks noGrp="1"/>
          </p:cNvSpPr>
          <p:nvPr>
            <p:ph type="dt" sz="half" idx="10"/>
          </p:nvPr>
        </p:nvSpPr>
        <p:spPr/>
        <p:txBody>
          <a:bodyPr/>
          <a:lstStyle>
            <a:lvl1pPr>
              <a:defRPr/>
            </a:lvl1pPr>
          </a:lstStyle>
          <a:p>
            <a:pPr>
              <a:defRPr/>
            </a:pPr>
            <a:fld id="{E077E246-EA3F-48F7-8852-0CB077580F22}" type="datetimeFigureOut">
              <a:rPr lang="en-US"/>
              <a:pPr>
                <a:defRPr/>
              </a:pPr>
              <a:t>3/21/2023</a:t>
            </a:fld>
            <a:endParaRPr lang="en-US"/>
          </a:p>
        </p:txBody>
      </p:sp>
      <p:sp>
        <p:nvSpPr>
          <p:cNvPr id="8" name="Substituent subsol 4"/>
          <p:cNvSpPr>
            <a:spLocks noGrp="1"/>
          </p:cNvSpPr>
          <p:nvPr>
            <p:ph type="ftr" sz="quarter" idx="11"/>
          </p:nvPr>
        </p:nvSpPr>
        <p:spPr/>
        <p:txBody>
          <a:bodyPr/>
          <a:lstStyle>
            <a:lvl1pPr>
              <a:defRPr/>
            </a:lvl1pPr>
          </a:lstStyle>
          <a:p>
            <a:pPr>
              <a:defRPr/>
            </a:pPr>
            <a:endParaRPr lang="en-US"/>
          </a:p>
        </p:txBody>
      </p:sp>
      <p:sp>
        <p:nvSpPr>
          <p:cNvPr id="9" name="Substituent număr diapozitiv 5"/>
          <p:cNvSpPr>
            <a:spLocks noGrp="1"/>
          </p:cNvSpPr>
          <p:nvPr>
            <p:ph type="sldNum" sz="quarter" idx="12"/>
          </p:nvPr>
        </p:nvSpPr>
        <p:spPr/>
        <p:txBody>
          <a:bodyPr/>
          <a:lstStyle>
            <a:lvl1pPr>
              <a:defRPr/>
            </a:lvl1pPr>
          </a:lstStyle>
          <a:p>
            <a:fld id="{6EFBE022-6DA9-4CD8-93EF-5B77E745C351}" type="slidenum">
              <a:rPr lang="en-US" altLang="ro-RO"/>
              <a:pPr/>
              <a:t>‹#›</a:t>
            </a:fld>
            <a:endParaRPr lang="en-US" altLang="ro-RO"/>
          </a:p>
        </p:txBody>
      </p:sp>
    </p:spTree>
    <p:extLst>
      <p:ext uri="{BB962C8B-B14F-4D97-AF65-F5344CB8AC3E}">
        <p14:creationId xmlns:p14="http://schemas.microsoft.com/office/powerpoint/2010/main" val="3092441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dată 3"/>
          <p:cNvSpPr>
            <a:spLocks noGrp="1"/>
          </p:cNvSpPr>
          <p:nvPr>
            <p:ph type="dt" sz="half" idx="10"/>
          </p:nvPr>
        </p:nvSpPr>
        <p:spPr/>
        <p:txBody>
          <a:bodyPr/>
          <a:lstStyle>
            <a:lvl1pPr>
              <a:defRPr/>
            </a:lvl1pPr>
          </a:lstStyle>
          <a:p>
            <a:pPr>
              <a:defRPr/>
            </a:pPr>
            <a:fld id="{BE55106E-8981-4B8A-BF55-6E9B2FDCB5A9}" type="datetimeFigureOut">
              <a:rPr lang="en-US"/>
              <a:pPr>
                <a:defRPr/>
              </a:pPr>
              <a:t>3/21/2023</a:t>
            </a:fld>
            <a:endParaRPr lang="en-US"/>
          </a:p>
        </p:txBody>
      </p:sp>
      <p:sp>
        <p:nvSpPr>
          <p:cNvPr id="4" name="Substituent subsol 4"/>
          <p:cNvSpPr>
            <a:spLocks noGrp="1"/>
          </p:cNvSpPr>
          <p:nvPr>
            <p:ph type="ftr" sz="quarter" idx="11"/>
          </p:nvPr>
        </p:nvSpPr>
        <p:spPr/>
        <p:txBody>
          <a:bodyPr/>
          <a:lstStyle>
            <a:lvl1pPr>
              <a:defRPr/>
            </a:lvl1pPr>
          </a:lstStyle>
          <a:p>
            <a:pPr>
              <a:defRPr/>
            </a:pPr>
            <a:endParaRPr lang="en-US"/>
          </a:p>
        </p:txBody>
      </p:sp>
      <p:sp>
        <p:nvSpPr>
          <p:cNvPr id="5" name="Substituent număr diapozitiv 5"/>
          <p:cNvSpPr>
            <a:spLocks noGrp="1"/>
          </p:cNvSpPr>
          <p:nvPr>
            <p:ph type="sldNum" sz="quarter" idx="12"/>
          </p:nvPr>
        </p:nvSpPr>
        <p:spPr/>
        <p:txBody>
          <a:bodyPr/>
          <a:lstStyle>
            <a:lvl1pPr>
              <a:defRPr/>
            </a:lvl1pPr>
          </a:lstStyle>
          <a:p>
            <a:fld id="{B8D8FCBB-BE5D-4285-898C-7390926C08FD}" type="slidenum">
              <a:rPr lang="en-US" altLang="ro-RO"/>
              <a:pPr/>
              <a:t>‹#›</a:t>
            </a:fld>
            <a:endParaRPr lang="en-US" altLang="ro-RO"/>
          </a:p>
        </p:txBody>
      </p:sp>
    </p:spTree>
    <p:extLst>
      <p:ext uri="{BB962C8B-B14F-4D97-AF65-F5344CB8AC3E}">
        <p14:creationId xmlns:p14="http://schemas.microsoft.com/office/powerpoint/2010/main" val="418888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3"/>
          <p:cNvSpPr>
            <a:spLocks noGrp="1"/>
          </p:cNvSpPr>
          <p:nvPr>
            <p:ph type="dt" sz="half" idx="10"/>
          </p:nvPr>
        </p:nvSpPr>
        <p:spPr/>
        <p:txBody>
          <a:bodyPr/>
          <a:lstStyle>
            <a:lvl1pPr>
              <a:defRPr/>
            </a:lvl1pPr>
          </a:lstStyle>
          <a:p>
            <a:pPr>
              <a:defRPr/>
            </a:pPr>
            <a:fld id="{D12B6A8C-7CEF-49E6-9A87-086D2C63F47A}" type="datetimeFigureOut">
              <a:rPr lang="en-US"/>
              <a:pPr>
                <a:defRPr/>
              </a:pPr>
              <a:t>3/21/2023</a:t>
            </a:fld>
            <a:endParaRPr lang="en-US"/>
          </a:p>
        </p:txBody>
      </p:sp>
      <p:sp>
        <p:nvSpPr>
          <p:cNvPr id="3" name="Substituent subsol 4"/>
          <p:cNvSpPr>
            <a:spLocks noGrp="1"/>
          </p:cNvSpPr>
          <p:nvPr>
            <p:ph type="ftr" sz="quarter" idx="11"/>
          </p:nvPr>
        </p:nvSpPr>
        <p:spPr/>
        <p:txBody>
          <a:bodyPr/>
          <a:lstStyle>
            <a:lvl1pPr>
              <a:defRPr/>
            </a:lvl1pPr>
          </a:lstStyle>
          <a:p>
            <a:pPr>
              <a:defRPr/>
            </a:pPr>
            <a:endParaRPr lang="en-US"/>
          </a:p>
        </p:txBody>
      </p:sp>
      <p:sp>
        <p:nvSpPr>
          <p:cNvPr id="4" name="Substituent număr diapozitiv 5"/>
          <p:cNvSpPr>
            <a:spLocks noGrp="1"/>
          </p:cNvSpPr>
          <p:nvPr>
            <p:ph type="sldNum" sz="quarter" idx="12"/>
          </p:nvPr>
        </p:nvSpPr>
        <p:spPr/>
        <p:txBody>
          <a:bodyPr/>
          <a:lstStyle>
            <a:lvl1pPr>
              <a:defRPr/>
            </a:lvl1pPr>
          </a:lstStyle>
          <a:p>
            <a:fld id="{F3977945-E482-4D6A-BAA2-D20F589D7302}" type="slidenum">
              <a:rPr lang="en-US" altLang="ro-RO"/>
              <a:pPr/>
              <a:t>‹#›</a:t>
            </a:fld>
            <a:endParaRPr lang="en-US" altLang="ro-RO"/>
          </a:p>
        </p:txBody>
      </p:sp>
    </p:spTree>
    <p:extLst>
      <p:ext uri="{BB962C8B-B14F-4D97-AF65-F5344CB8AC3E}">
        <p14:creationId xmlns:p14="http://schemas.microsoft.com/office/powerpoint/2010/main" val="265871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29841" y="457200"/>
            <a:ext cx="2949178" cy="1600200"/>
          </a:xfrm>
        </p:spPr>
        <p:txBody>
          <a:bodyPr anchor="b"/>
          <a:lstStyle>
            <a:lvl1pPr>
              <a:defRPr sz="3200"/>
            </a:lvl1pPr>
          </a:lstStyle>
          <a:p>
            <a:r>
              <a:rPr lang="ro-RO" smtClean="0"/>
              <a:t>Clic pentru editare stil titlu</a:t>
            </a:r>
            <a:endParaRPr lang="ro-RO"/>
          </a:p>
        </p:txBody>
      </p:sp>
      <p:sp>
        <p:nvSpPr>
          <p:cNvPr id="3" name="Substituent conținut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tex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Substituent dată 3"/>
          <p:cNvSpPr>
            <a:spLocks noGrp="1"/>
          </p:cNvSpPr>
          <p:nvPr>
            <p:ph type="dt" sz="half" idx="10"/>
          </p:nvPr>
        </p:nvSpPr>
        <p:spPr/>
        <p:txBody>
          <a:bodyPr/>
          <a:lstStyle>
            <a:lvl1pPr>
              <a:defRPr/>
            </a:lvl1pPr>
          </a:lstStyle>
          <a:p>
            <a:pPr>
              <a:defRPr/>
            </a:pPr>
            <a:fld id="{FD0B02EF-1E70-453F-9D75-A282B20236BB}" type="datetimeFigureOut">
              <a:rPr lang="en-US"/>
              <a:pPr>
                <a:defRPr/>
              </a:pPr>
              <a:t>3/21/2023</a:t>
            </a:fld>
            <a:endParaRPr lang="en-US"/>
          </a:p>
        </p:txBody>
      </p:sp>
      <p:sp>
        <p:nvSpPr>
          <p:cNvPr id="6" name="Substituent subsol 4"/>
          <p:cNvSpPr>
            <a:spLocks noGrp="1"/>
          </p:cNvSpPr>
          <p:nvPr>
            <p:ph type="ftr" sz="quarter" idx="11"/>
          </p:nvPr>
        </p:nvSpPr>
        <p:spPr/>
        <p:txBody>
          <a:bodyPr/>
          <a:lstStyle>
            <a:lvl1pPr>
              <a:defRPr/>
            </a:lvl1pPr>
          </a:lstStyle>
          <a:p>
            <a:pPr>
              <a:defRPr/>
            </a:pPr>
            <a:endParaRPr lang="en-US"/>
          </a:p>
        </p:txBody>
      </p:sp>
      <p:sp>
        <p:nvSpPr>
          <p:cNvPr id="7" name="Substituent număr diapozitiv 5"/>
          <p:cNvSpPr>
            <a:spLocks noGrp="1"/>
          </p:cNvSpPr>
          <p:nvPr>
            <p:ph type="sldNum" sz="quarter" idx="12"/>
          </p:nvPr>
        </p:nvSpPr>
        <p:spPr/>
        <p:txBody>
          <a:bodyPr/>
          <a:lstStyle>
            <a:lvl1pPr>
              <a:defRPr/>
            </a:lvl1pPr>
          </a:lstStyle>
          <a:p>
            <a:fld id="{ED5EC606-80A3-437B-8F7A-D3EC2DFF337C}" type="slidenum">
              <a:rPr lang="en-US" altLang="ro-RO"/>
              <a:pPr/>
              <a:t>‹#›</a:t>
            </a:fld>
            <a:endParaRPr lang="en-US" altLang="ro-RO"/>
          </a:p>
        </p:txBody>
      </p:sp>
    </p:spTree>
    <p:extLst>
      <p:ext uri="{BB962C8B-B14F-4D97-AF65-F5344CB8AC3E}">
        <p14:creationId xmlns:p14="http://schemas.microsoft.com/office/powerpoint/2010/main" val="56728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29841" y="457200"/>
            <a:ext cx="2949178" cy="1600200"/>
          </a:xfrm>
        </p:spPr>
        <p:txBody>
          <a:bodyPr anchor="b"/>
          <a:lstStyle>
            <a:lvl1pPr>
              <a:defRPr sz="3200"/>
            </a:lvl1pPr>
          </a:lstStyle>
          <a:p>
            <a:r>
              <a:rPr lang="ro-RO" smtClean="0"/>
              <a:t>Clic pentru editare stil titlu</a:t>
            </a:r>
            <a:endParaRPr lang="ro-RO"/>
          </a:p>
        </p:txBody>
      </p:sp>
      <p:sp>
        <p:nvSpPr>
          <p:cNvPr id="3" name="Substituent imagine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o-RO" noProof="0" smtClean="0"/>
              <a:t>Faceți clic pe pictogramă pentru a adăuga o imagine</a:t>
            </a:r>
            <a:endParaRPr lang="ro-RO" noProof="0"/>
          </a:p>
        </p:txBody>
      </p:sp>
      <p:sp>
        <p:nvSpPr>
          <p:cNvPr id="4" name="Substituent tex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Substituent dată 3"/>
          <p:cNvSpPr>
            <a:spLocks noGrp="1"/>
          </p:cNvSpPr>
          <p:nvPr>
            <p:ph type="dt" sz="half" idx="10"/>
          </p:nvPr>
        </p:nvSpPr>
        <p:spPr/>
        <p:txBody>
          <a:bodyPr/>
          <a:lstStyle>
            <a:lvl1pPr>
              <a:defRPr/>
            </a:lvl1pPr>
          </a:lstStyle>
          <a:p>
            <a:pPr>
              <a:defRPr/>
            </a:pPr>
            <a:fld id="{4D9D5012-8B94-45FA-8796-E21DA25996C1}" type="datetimeFigureOut">
              <a:rPr lang="en-US"/>
              <a:pPr>
                <a:defRPr/>
              </a:pPr>
              <a:t>3/21/2023</a:t>
            </a:fld>
            <a:endParaRPr lang="en-US"/>
          </a:p>
        </p:txBody>
      </p:sp>
      <p:sp>
        <p:nvSpPr>
          <p:cNvPr id="6" name="Substituent subsol 4"/>
          <p:cNvSpPr>
            <a:spLocks noGrp="1"/>
          </p:cNvSpPr>
          <p:nvPr>
            <p:ph type="ftr" sz="quarter" idx="11"/>
          </p:nvPr>
        </p:nvSpPr>
        <p:spPr/>
        <p:txBody>
          <a:bodyPr/>
          <a:lstStyle>
            <a:lvl1pPr>
              <a:defRPr/>
            </a:lvl1pPr>
          </a:lstStyle>
          <a:p>
            <a:pPr>
              <a:defRPr/>
            </a:pPr>
            <a:endParaRPr lang="en-US"/>
          </a:p>
        </p:txBody>
      </p:sp>
      <p:sp>
        <p:nvSpPr>
          <p:cNvPr id="7" name="Substituent număr diapozitiv 5"/>
          <p:cNvSpPr>
            <a:spLocks noGrp="1"/>
          </p:cNvSpPr>
          <p:nvPr>
            <p:ph type="sldNum" sz="quarter" idx="12"/>
          </p:nvPr>
        </p:nvSpPr>
        <p:spPr/>
        <p:txBody>
          <a:bodyPr/>
          <a:lstStyle>
            <a:lvl1pPr>
              <a:defRPr/>
            </a:lvl1pPr>
          </a:lstStyle>
          <a:p>
            <a:fld id="{E2287CB7-4268-4906-BA91-0045D8D0C90C}" type="slidenum">
              <a:rPr lang="en-US" altLang="ro-RO"/>
              <a:pPr/>
              <a:t>‹#›</a:t>
            </a:fld>
            <a:endParaRPr lang="en-US" altLang="ro-RO"/>
          </a:p>
        </p:txBody>
      </p:sp>
    </p:spTree>
    <p:extLst>
      <p:ext uri="{BB962C8B-B14F-4D97-AF65-F5344CB8AC3E}">
        <p14:creationId xmlns:p14="http://schemas.microsoft.com/office/powerpoint/2010/main" val="247767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0000"/>
            </a:gs>
            <a:gs pos="24001">
              <a:srgbClr val="FF0000"/>
            </a:gs>
            <a:gs pos="39000">
              <a:srgbClr val="FFFF00"/>
            </a:gs>
            <a:gs pos="64999">
              <a:srgbClr val="FFFF00"/>
            </a:gs>
            <a:gs pos="100000">
              <a:srgbClr val="00B0F0"/>
            </a:gs>
          </a:gsLst>
          <a:lin ang="2700000" scaled="1"/>
        </a:gradFill>
        <a:effectLst/>
      </p:bgPr>
    </p:bg>
    <p:spTree>
      <p:nvGrpSpPr>
        <p:cNvPr id="1" name=""/>
        <p:cNvGrpSpPr/>
        <p:nvPr/>
      </p:nvGrpSpPr>
      <p:grpSpPr>
        <a:xfrm>
          <a:off x="0" y="0"/>
          <a:ext cx="0" cy="0"/>
          <a:chOff x="0" y="0"/>
          <a:chExt cx="0" cy="0"/>
        </a:xfrm>
      </p:grpSpPr>
      <p:sp>
        <p:nvSpPr>
          <p:cNvPr id="1026" name="Substituent titlu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o-RO" altLang="ro-RO" smtClean="0"/>
              <a:t>Clic pentru editare stil titlu</a:t>
            </a:r>
          </a:p>
        </p:txBody>
      </p:sp>
      <p:sp>
        <p:nvSpPr>
          <p:cNvPr id="1027" name="Substituent text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o-RO" altLang="ro-RO" smtClean="0"/>
              <a:t>Clic pentru editare stiluri text Coordonator</a:t>
            </a:r>
          </a:p>
          <a:p>
            <a:pPr lvl="1"/>
            <a:r>
              <a:rPr lang="ro-RO" altLang="ro-RO" smtClean="0"/>
              <a:t>Al doilea nivel</a:t>
            </a:r>
          </a:p>
          <a:p>
            <a:pPr lvl="2"/>
            <a:r>
              <a:rPr lang="ro-RO" altLang="ro-RO" smtClean="0"/>
              <a:t>Al treilea nivel</a:t>
            </a:r>
          </a:p>
          <a:p>
            <a:pPr lvl="3"/>
            <a:r>
              <a:rPr lang="ro-RO" altLang="ro-RO" smtClean="0"/>
              <a:t>Al patrulea nivel</a:t>
            </a:r>
          </a:p>
          <a:p>
            <a:pPr lvl="4"/>
            <a:r>
              <a:rPr lang="ro-RO" altLang="ro-RO" smtClean="0"/>
              <a:t>Al cincilea nivel</a:t>
            </a:r>
          </a:p>
        </p:txBody>
      </p:sp>
      <p:sp>
        <p:nvSpPr>
          <p:cNvPr id="4" name="Substituent dată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AC34784-0EA5-4827-9F25-2B0FBB3452FB}" type="datetimeFigureOut">
              <a:rPr lang="en-US"/>
              <a:pPr>
                <a:defRPr/>
              </a:pPr>
              <a:t>3/21/2023</a:t>
            </a:fld>
            <a:endParaRPr lang="en-US"/>
          </a:p>
        </p:txBody>
      </p:sp>
      <p:sp>
        <p:nvSpPr>
          <p:cNvPr id="5" name="Substituent subsol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ubstituent număr diapozitiv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F4ECC34-3A1D-48DD-A3C7-A53149A7685E}" type="slidenum">
              <a:rPr lang="en-US" altLang="ro-RO"/>
              <a:pPr/>
              <a:t>‹#›</a:t>
            </a:fld>
            <a:endParaRPr lang="en-US" altLang="ro-RO"/>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dissolve/>
    <p:sndAc>
      <p:stSnd>
        <p:snd r:embed="rId13" name="wind.wav"/>
      </p:stSnd>
    </p:sndAc>
  </p:transition>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Diagram__Microsoft_Excel1.xls"/><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7772400" cy="1219200"/>
          </a:xfrm>
        </p:spPr>
        <p:txBody>
          <a:bodyPr rtlCol="0" anchor="ctr">
            <a:noAutofit/>
          </a:bodyPr>
          <a:lstStyle/>
          <a:p>
            <a:pPr fontAlgn="auto">
              <a:spcAft>
                <a:spcPts val="0"/>
              </a:spcAft>
              <a:defRPr/>
            </a:pPr>
            <a:r>
              <a:rPr lang="ro-RO"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itchFamily="2" charset="-79"/>
                <a:cs typeface="Aharoni" pitchFamily="2" charset="-79"/>
              </a:rPr>
              <a:t>THE JET AIRPLANE</a:t>
            </a:r>
            <a:endParaRPr lang="ro-RO"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itchFamily="2" charset="-79"/>
              <a:cs typeface="Aharoni" pitchFamily="2" charset="-79"/>
            </a:endParaRPr>
          </a:p>
        </p:txBody>
      </p:sp>
      <p:sp>
        <p:nvSpPr>
          <p:cNvPr id="3" name="Subtitle 2"/>
          <p:cNvSpPr>
            <a:spLocks noGrp="1"/>
          </p:cNvSpPr>
          <p:nvPr>
            <p:ph type="subTitle" idx="1"/>
          </p:nvPr>
        </p:nvSpPr>
        <p:spPr>
          <a:xfrm>
            <a:off x="914400" y="5029200"/>
            <a:ext cx="6858000" cy="1066800"/>
          </a:xfrm>
        </p:spPr>
        <p:txBody>
          <a:bodyPr rtlCol="0" anchor="ctr">
            <a:normAutofit lnSpcReduction="10000"/>
          </a:bodyPr>
          <a:lstStyle/>
          <a:p>
            <a:pPr fontAlgn="auto">
              <a:spcAft>
                <a:spcPts val="0"/>
              </a:spcAft>
              <a:defRPr/>
            </a:pPr>
            <a:endParaRPr lang="ro-RO" dirty="0" smtClean="0"/>
          </a:p>
          <a:p>
            <a:pPr fontAlgn="auto">
              <a:spcAft>
                <a:spcPts val="0"/>
              </a:spcAft>
              <a:defRPr/>
            </a:pPr>
            <a:r>
              <a:rPr lang="ro-RO" sz="4000" b="1" dirty="0" smtClean="0"/>
              <a:t>Project by Ungureanu Teo</a:t>
            </a:r>
          </a:p>
          <a:p>
            <a:pPr fontAlgn="auto">
              <a:spcAft>
                <a:spcPts val="0"/>
              </a:spcAft>
              <a:defRPr/>
            </a:pPr>
            <a:endParaRPr lang="ro-RO" dirty="0"/>
          </a:p>
        </p:txBody>
      </p:sp>
      <p:sp>
        <p:nvSpPr>
          <p:cNvPr id="2052" name="AutoShape 2" descr="Imagini pentru jet airpla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ro-RO" altLang="ro-RO"/>
          </a:p>
        </p:txBody>
      </p:sp>
      <p:sp>
        <p:nvSpPr>
          <p:cNvPr id="2053" name="CasetăText 3"/>
          <p:cNvSpPr txBox="1">
            <a:spLocks noChangeArrowheads="1"/>
          </p:cNvSpPr>
          <p:nvPr/>
        </p:nvSpPr>
        <p:spPr bwMode="auto">
          <a:xfrm>
            <a:off x="3124200" y="1981200"/>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ro-RO" sz="3200" b="1"/>
              <a:t>Invented by Henri Coanda</a:t>
            </a:r>
          </a:p>
        </p:txBody>
      </p:sp>
    </p:spTree>
  </p:cSld>
  <p:clrMapOvr>
    <a:masterClrMapping/>
  </p:clrMapOvr>
  <p:transition spd="slow">
    <p:dissolve/>
    <p:sndAc>
      <p:stSnd>
        <p:snd r:embed="rId3"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u 1"/>
          <p:cNvSpPr>
            <a:spLocks noGrp="1"/>
          </p:cNvSpPr>
          <p:nvPr>
            <p:ph type="title"/>
          </p:nvPr>
        </p:nvSpPr>
        <p:spPr>
          <a:xfrm>
            <a:off x="628650" y="228600"/>
            <a:ext cx="7886700" cy="1325563"/>
          </a:xfrm>
        </p:spPr>
        <p:txBody>
          <a:bodyPr/>
          <a:lstStyle/>
          <a:p>
            <a:pPr algn="ctr"/>
            <a:r>
              <a:rPr lang="en-US" altLang="ro-RO" b="1" smtClean="0">
                <a:solidFill>
                  <a:srgbClr val="002060"/>
                </a:solidFill>
              </a:rPr>
              <a:t>Aerodyne of Coandă </a:t>
            </a:r>
            <a:br>
              <a:rPr lang="en-US" altLang="ro-RO" b="1" smtClean="0">
                <a:solidFill>
                  <a:srgbClr val="002060"/>
                </a:solidFill>
              </a:rPr>
            </a:br>
            <a:r>
              <a:rPr lang="en-US" altLang="ro-RO" b="1" smtClean="0">
                <a:solidFill>
                  <a:srgbClr val="002060"/>
                </a:solidFill>
              </a:rPr>
              <a:t>a kind of flying saucer</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9725"/>
            <a:ext cx="7315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sndAc>
      <p:stSnd>
        <p:snd r:embed="rId2" name="wind.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52400" y="533400"/>
            <a:ext cx="8839200" cy="5867400"/>
          </a:xfrm>
        </p:spPr>
        <p:txBody>
          <a:bodyPr/>
          <a:lstStyle/>
          <a:p>
            <a:r>
              <a:rPr lang="en-US" altLang="ro-RO" sz="3200" smtClean="0">
                <a:solidFill>
                  <a:srgbClr val="002060"/>
                </a:solidFill>
              </a:rPr>
              <a:t>With the support of engineer Gustave Eiffel and the mathematician, politician, and aeronautical pioneer Paul Painlevé, he began experimenting the aerodynamic techniques: one of this experiments was mounting a device on a train running at 90 km/h so he could analyze the aerodynamic behavior. </a:t>
            </a:r>
          </a:p>
          <a:p>
            <a:r>
              <a:rPr lang="en-US" altLang="ro-RO" sz="3200" smtClean="0">
                <a:solidFill>
                  <a:srgbClr val="002060"/>
                </a:solidFill>
              </a:rPr>
              <a:t>Another experiment used a wind tunnel with smoke and an aerodynamically balance to profile wings to be used in designing aircraft.</a:t>
            </a:r>
          </a:p>
          <a:p>
            <a:r>
              <a:rPr lang="en-US" altLang="ro-RO" sz="3200" smtClean="0">
                <a:solidFill>
                  <a:srgbClr val="002060"/>
                </a:solidFill>
              </a:rPr>
              <a:t>This later led to the discovery of the aerodynamic effect now known as the Coand</a:t>
            </a:r>
            <a:r>
              <a:rPr lang="ro-RO" altLang="ro-RO" sz="3200" smtClean="0">
                <a:solidFill>
                  <a:srgbClr val="002060"/>
                </a:solidFill>
              </a:rPr>
              <a:t>ă </a:t>
            </a:r>
            <a:r>
              <a:rPr lang="en-US" altLang="ro-RO" sz="3200" smtClean="0">
                <a:solidFill>
                  <a:srgbClr val="002060"/>
                </a:solidFill>
              </a:rPr>
              <a:t>effect.</a:t>
            </a:r>
          </a:p>
        </p:txBody>
      </p:sp>
    </p:spTree>
  </p:cSld>
  <p:clrMapOvr>
    <a:masterClrMapping/>
  </p:clrMapOvr>
  <p:transition spd="slow">
    <p:dissolve/>
    <p:sndAc>
      <p:stSnd>
        <p:snd r:embed="rId2" name="wind.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1028700" y="1752600"/>
            <a:ext cx="7124700" cy="474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Titlu 3"/>
          <p:cNvSpPr>
            <a:spLocks noGrp="1"/>
          </p:cNvSpPr>
          <p:nvPr>
            <p:ph type="title"/>
          </p:nvPr>
        </p:nvSpPr>
        <p:spPr/>
        <p:txBody>
          <a:bodyPr/>
          <a:lstStyle/>
          <a:p>
            <a:pPr algn="ctr"/>
            <a:r>
              <a:rPr lang="en-US" altLang="ro-RO" sz="6600" b="1" smtClean="0">
                <a:solidFill>
                  <a:srgbClr val="002060"/>
                </a:solidFill>
              </a:rPr>
              <a:t>Gianni Caproni</a:t>
            </a:r>
          </a:p>
        </p:txBody>
      </p:sp>
    </p:spTree>
  </p:cSld>
  <p:clrMapOvr>
    <a:masterClrMapping/>
  </p:clrMapOvr>
  <p:transition spd="slow">
    <p:dissolve/>
    <p:sndAc>
      <p:stSnd>
        <p:snd r:embed="rId2" name="wind.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203200" y="685800"/>
            <a:ext cx="8915400" cy="5334000"/>
          </a:xfrm>
        </p:spPr>
        <p:txBody>
          <a:bodyPr/>
          <a:lstStyle/>
          <a:p>
            <a:r>
              <a:rPr lang="ro-RO" altLang="ro-RO" sz="3200" smtClean="0">
                <a:solidFill>
                  <a:srgbClr val="002060"/>
                </a:solidFill>
              </a:rPr>
              <a:t>In 1910, using the workshop of Gianni Caproni, he designed, built and piloted the first ”thermojet” powered aircraft, known as the Coandã-1910, which he demonstrated publicly at the second International Aeronautic Salon in Paris. </a:t>
            </a:r>
          </a:p>
          <a:p>
            <a:r>
              <a:rPr lang="ro-RO" altLang="ro-RO" sz="3200" smtClean="0">
                <a:solidFill>
                  <a:srgbClr val="002060"/>
                </a:solidFill>
              </a:rPr>
              <a:t>The powerplant used a 4-cylinder piston engine to power a compressor, which fed to two burners for thrust, instead of using a propeller. </a:t>
            </a:r>
          </a:p>
          <a:p>
            <a:r>
              <a:rPr lang="ro-RO" altLang="ro-RO" sz="3200" smtClean="0">
                <a:solidFill>
                  <a:srgbClr val="002060"/>
                </a:solidFill>
              </a:rPr>
              <a:t>It would be nearly 30 years until the next thermojet powered aircraft, the Campini Caproni CC.2</a:t>
            </a:r>
            <a:r>
              <a:rPr lang="ro-RO" altLang="ro-RO" sz="3600" smtClean="0">
                <a:solidFill>
                  <a:srgbClr val="002060"/>
                </a:solidFill>
              </a:rPr>
              <a:t>.</a:t>
            </a:r>
          </a:p>
        </p:txBody>
      </p:sp>
    </p:spTree>
  </p:cSld>
  <p:clrMapOvr>
    <a:masterClrMapping/>
  </p:clrMapOvr>
  <p:transition spd="slow">
    <p:dissolve/>
    <p:sndAc>
      <p:stSnd>
        <p:snd r:embed="rId2" name="wind.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sz="half" idx="1"/>
          </p:nvPr>
        </p:nvSpPr>
        <p:spPr>
          <a:xfrm>
            <a:off x="838200" y="457200"/>
            <a:ext cx="7924800" cy="1066800"/>
          </a:xfrm>
        </p:spPr>
        <p:txBody>
          <a:bodyPr/>
          <a:lstStyle/>
          <a:p>
            <a:pPr marL="0" indent="0" algn="ctr">
              <a:buFont typeface="Arial" panose="020B0604020202020204" pitchFamily="34" charset="0"/>
              <a:buNone/>
            </a:pPr>
            <a:r>
              <a:rPr lang="ro-RO" altLang="ro-RO" sz="3600" b="1" smtClean="0">
                <a:solidFill>
                  <a:srgbClr val="002060"/>
                </a:solidFill>
              </a:rPr>
              <a:t>Coandă died in Bucharest </a:t>
            </a:r>
          </a:p>
          <a:p>
            <a:pPr marL="0" indent="0" algn="ctr">
              <a:buFont typeface="Arial" panose="020B0604020202020204" pitchFamily="34" charset="0"/>
              <a:buNone/>
            </a:pPr>
            <a:r>
              <a:rPr lang="ro-RO" altLang="ro-RO" sz="3600" b="1" smtClean="0">
                <a:solidFill>
                  <a:srgbClr val="002060"/>
                </a:solidFill>
              </a:rPr>
              <a:t>November 25, 1972 at the age of 86.</a:t>
            </a:r>
          </a:p>
        </p:txBody>
      </p:sp>
      <p:graphicFrame>
        <p:nvGraphicFramePr>
          <p:cNvPr id="15363" name="Content Placeholder 4"/>
          <p:cNvGraphicFramePr>
            <a:graphicFrameLocks noGrp="1"/>
          </p:cNvGraphicFramePr>
          <p:nvPr>
            <p:ph sz="half" idx="2"/>
          </p:nvPr>
        </p:nvGraphicFramePr>
        <p:xfrm>
          <a:off x="10007600" y="10083800"/>
          <a:ext cx="4140200" cy="284163"/>
        </p:xfrm>
        <a:graphic>
          <a:graphicData uri="http://schemas.openxmlformats.org/presentationml/2006/ole">
            <mc:AlternateContent xmlns:mc="http://schemas.openxmlformats.org/markup-compatibility/2006">
              <mc:Choice xmlns:v="urn:schemas-microsoft-com:vml" Requires="v">
                <p:oleObj spid="_x0000_s15365" r:id="rId5" imgW="4139543" imgH="286537" progId="Excel.Chart.8">
                  <p:embed/>
                </p:oleObj>
              </mc:Choice>
              <mc:Fallback>
                <p:oleObj r:id="rId5" imgW="4139543" imgH="286537" progId="Excel.Chart.8">
                  <p:embed/>
                  <p:pic>
                    <p:nvPicPr>
                      <p:cNvPr id="0" name="Content Placeholder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7600" y="10083800"/>
                        <a:ext cx="4140200" cy="284163"/>
                      </a:xfrm>
                      <a:prstGeom prst="rect">
                        <a:avLst/>
                      </a:prstGeom>
                    </p:spPr>
                  </p:pic>
                </p:oleObj>
              </mc:Fallback>
            </mc:AlternateContent>
          </a:graphicData>
        </a:graphic>
      </p:graphicFrame>
      <p:pic>
        <p:nvPicPr>
          <p:cNvPr id="1536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905000"/>
            <a:ext cx="7086600"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sndAc>
      <p:stSnd>
        <p:snd r:embed="rId3"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3001962"/>
          </a:xfrm>
        </p:spPr>
        <p:txBody>
          <a:bodyPr/>
          <a:lstStyle/>
          <a:p>
            <a:pPr algn="ctr"/>
            <a:r>
              <a:rPr lang="ro-RO" altLang="ro-RO" sz="6000" b="1" smtClean="0">
                <a:solidFill>
                  <a:srgbClr val="002060"/>
                </a:solidFill>
              </a:rPr>
              <a:t>A jet aircraft (or simply jet) is an aircraft propelled by jet engines.</a:t>
            </a:r>
          </a:p>
        </p:txBody>
      </p:sp>
      <p:pic>
        <p:nvPicPr>
          <p:cNvPr id="4" name="Content Placeholder 3" descr="descărcare.jpg"/>
          <p:cNvPicPr>
            <a:picLocks noGrp="1" noChangeAspect="1"/>
          </p:cNvPicPr>
          <p:nvPr>
            <p:ph idx="1"/>
          </p:nvPr>
        </p:nvPicPr>
        <p:blipFill>
          <a:blip r:embed="rId3" cstate="print">
            <a:extLst/>
          </a:blip>
          <a:stretch>
            <a:fillRect/>
          </a:stretch>
        </p:blipFill>
        <p:spPr>
          <a:xfrm>
            <a:off x="1676400" y="3429000"/>
            <a:ext cx="6172200" cy="2960275"/>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dissolve/>
    <p:sndAc>
      <p:stSnd>
        <p:snd r:embed="rId2" name="wind.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458200" cy="2468562"/>
          </a:xfrm>
        </p:spPr>
        <p:txBody>
          <a:bodyPr rtlCol="0">
            <a:normAutofit fontScale="90000"/>
          </a:bodyPr>
          <a:lstStyle/>
          <a:p>
            <a:pPr algn="ctr" fontAlgn="auto">
              <a:spcAft>
                <a:spcPts val="0"/>
              </a:spcAft>
              <a:defRPr/>
            </a:pPr>
            <a:r>
              <a:rPr lang="ro-RO" b="1" dirty="0" smtClean="0">
                <a:solidFill>
                  <a:srgbClr val="002060"/>
                </a:solidFill>
                <a:latin typeface="Tahoma" pitchFamily="34" charset="0"/>
                <a:ea typeface="Tahoma" pitchFamily="34" charset="0"/>
                <a:cs typeface="Tahoma" pitchFamily="34" charset="0"/>
              </a:rPr>
              <a:t>Henrie Marie Coandă </a:t>
            </a:r>
            <a:br>
              <a:rPr lang="ro-RO" b="1" dirty="0" smtClean="0">
                <a:solidFill>
                  <a:srgbClr val="002060"/>
                </a:solidFill>
                <a:latin typeface="Tahoma" pitchFamily="34" charset="0"/>
                <a:ea typeface="Tahoma" pitchFamily="34" charset="0"/>
                <a:cs typeface="Tahoma" pitchFamily="34" charset="0"/>
              </a:rPr>
            </a:br>
            <a:r>
              <a:rPr lang="vi-VN" b="1" dirty="0" smtClean="0">
                <a:solidFill>
                  <a:srgbClr val="002060"/>
                </a:solidFill>
              </a:rPr>
              <a:t>was a Romanian inventor,  and builder of an experimental aircraft</a:t>
            </a:r>
            <a:r>
              <a:rPr lang="ro-RO" b="1" dirty="0" smtClean="0">
                <a:solidFill>
                  <a:srgbClr val="002060"/>
                </a:solidFill>
              </a:rPr>
              <a:t>.</a:t>
            </a:r>
            <a:endParaRPr lang="ro-RO" b="1" dirty="0">
              <a:solidFill>
                <a:srgbClr val="002060"/>
              </a:solidFill>
            </a:endParaRPr>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2743200"/>
            <a:ext cx="8302625" cy="357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sndAc>
      <p:stSnd>
        <p:snd r:embed="rId2"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ro-RO" altLang="ro-RO" sz="6600" b="1" smtClean="0">
                <a:solidFill>
                  <a:srgbClr val="002060"/>
                </a:solidFill>
              </a:rPr>
              <a:t>The Coandă – 1910</a:t>
            </a:r>
          </a:p>
        </p:txBody>
      </p:sp>
      <p:sp>
        <p:nvSpPr>
          <p:cNvPr id="5123" name="Content Placeholder 2"/>
          <p:cNvSpPr>
            <a:spLocks noGrp="1"/>
          </p:cNvSpPr>
          <p:nvPr>
            <p:ph idx="1"/>
          </p:nvPr>
        </p:nvSpPr>
        <p:spPr>
          <a:xfrm>
            <a:off x="152400" y="1825625"/>
            <a:ext cx="8839200" cy="4351338"/>
          </a:xfrm>
        </p:spPr>
        <p:txBody>
          <a:bodyPr/>
          <a:lstStyle/>
          <a:p>
            <a:r>
              <a:rPr lang="ro-RO" altLang="ro-RO" sz="3600" b="1" smtClean="0">
                <a:solidFill>
                  <a:srgbClr val="002060"/>
                </a:solidFill>
                <a:latin typeface="Arial" panose="020B0604020202020204" pitchFamily="34" charset="0"/>
                <a:cs typeface="Arial" panose="020B0604020202020204" pitchFamily="34" charset="0"/>
              </a:rPr>
              <a:t>The Coandă – 1910 </a:t>
            </a:r>
            <a:r>
              <a:rPr lang="vi-VN" altLang="ro-RO" sz="3600" b="1" smtClean="0">
                <a:solidFill>
                  <a:srgbClr val="002060"/>
                </a:solidFill>
                <a:cs typeface="Arial" panose="020B0604020202020204" pitchFamily="34" charset="0"/>
              </a:rPr>
              <a:t> was an aircraft powered by a </a:t>
            </a:r>
            <a:r>
              <a:rPr lang="ro-RO" altLang="ro-RO" sz="3600" b="1" smtClean="0">
                <a:solidFill>
                  <a:srgbClr val="002060"/>
                </a:solidFill>
                <a:latin typeface="Arial" panose="020B0604020202020204" pitchFamily="34" charset="0"/>
                <a:cs typeface="Arial" panose="020B0604020202020204" pitchFamily="34" charset="0"/>
              </a:rPr>
              <a:t>ducted fan</a:t>
            </a:r>
            <a:r>
              <a:rPr lang="vi-VN" altLang="ro-RO" sz="3600" b="1" smtClean="0">
                <a:solidFill>
                  <a:srgbClr val="002060"/>
                </a:solidFill>
                <a:cs typeface="Arial" panose="020B0604020202020204" pitchFamily="34" charset="0"/>
              </a:rPr>
              <a:t>. </a:t>
            </a:r>
            <a:endParaRPr lang="ro-RO" altLang="ro-RO" sz="3600" b="1" smtClean="0">
              <a:solidFill>
                <a:srgbClr val="002060"/>
              </a:solidFill>
              <a:latin typeface="Arial" panose="020B0604020202020204" pitchFamily="34" charset="0"/>
              <a:cs typeface="Arial" panose="020B0604020202020204" pitchFamily="34" charset="0"/>
            </a:endParaRPr>
          </a:p>
          <a:p>
            <a:r>
              <a:rPr lang="vi-VN" altLang="ro-RO" sz="3600" b="1" smtClean="0">
                <a:solidFill>
                  <a:srgbClr val="002060"/>
                </a:solidFill>
                <a:cs typeface="Arial" panose="020B0604020202020204" pitchFamily="34" charset="0"/>
              </a:rPr>
              <a:t>Called the "turbo-propulseur" by Coandă</a:t>
            </a:r>
            <a:r>
              <a:rPr lang="ro-RO" altLang="ro-RO" sz="3600" b="1" smtClean="0">
                <a:solidFill>
                  <a:srgbClr val="002060"/>
                </a:solidFill>
                <a:latin typeface="Arial" panose="020B0604020202020204" pitchFamily="34" charset="0"/>
                <a:cs typeface="Arial" panose="020B0604020202020204" pitchFamily="34" charset="0"/>
              </a:rPr>
              <a:t>. </a:t>
            </a:r>
          </a:p>
          <a:p>
            <a:r>
              <a:rPr lang="ro-RO" altLang="ro-RO" sz="3600" b="1" smtClean="0">
                <a:solidFill>
                  <a:srgbClr val="002060"/>
                </a:solidFill>
                <a:latin typeface="Arial" panose="020B0604020202020204" pitchFamily="34" charset="0"/>
                <a:cs typeface="Arial" panose="020B0604020202020204" pitchFamily="34" charset="0"/>
              </a:rPr>
              <a:t>The unusual aircraft attracted attention at the Second International Aeronautical Exhibition in Paris in October 1910.</a:t>
            </a:r>
          </a:p>
        </p:txBody>
      </p:sp>
    </p:spTree>
  </p:cSld>
  <p:clrMapOvr>
    <a:masterClrMapping/>
  </p:clrMapOvr>
  <p:transition spd="slow">
    <p:dissolve/>
    <p:sndAc>
      <p:stSnd>
        <p:snd r:embed="rId2" name="wind.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152400" y="533400"/>
            <a:ext cx="8839200" cy="6019800"/>
          </a:xfrm>
        </p:spPr>
        <p:txBody>
          <a:bodyPr/>
          <a:lstStyle/>
          <a:p>
            <a:r>
              <a:rPr lang="vi-VN" altLang="ro-RO" sz="3200" b="1" smtClean="0">
                <a:solidFill>
                  <a:srgbClr val="002060"/>
                </a:solidFill>
              </a:rPr>
              <a:t>Decades later, after the practical demonstration of motorjets and turbojets, Coandă began to tell various conflicting stories about how his early experiments were precursors to the jet, even that his turbo-propulseur was the first motorjet engine with fuel combustion in the airstream. </a:t>
            </a:r>
            <a:endParaRPr lang="ro-RO" altLang="ro-RO" sz="3200" b="1" smtClean="0">
              <a:solidFill>
                <a:srgbClr val="002060"/>
              </a:solidFill>
            </a:endParaRPr>
          </a:p>
          <a:p>
            <a:r>
              <a:rPr lang="vi-VN" altLang="ro-RO" sz="3200" b="1" smtClean="0">
                <a:solidFill>
                  <a:srgbClr val="002060"/>
                </a:solidFill>
              </a:rPr>
              <a:t>He also claimed to have made a single brief flight in December 1910, crashing just after takeoff, the aircraft being destroyed by fire.</a:t>
            </a:r>
            <a:endParaRPr lang="ro-RO" altLang="ro-RO" sz="3200" b="1" smtClean="0">
              <a:solidFill>
                <a:srgbClr val="002060"/>
              </a:solidFill>
            </a:endParaRPr>
          </a:p>
        </p:txBody>
      </p:sp>
    </p:spTree>
  </p:cSld>
  <p:clrMapOvr>
    <a:masterClrMapping/>
  </p:clrMapOvr>
  <p:transition spd="slow">
    <p:dissolve/>
    <p:sndAc>
      <p:stSnd>
        <p:snd r:embed="rId2" name="wind.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457200"/>
            <a:ext cx="7886700" cy="1020763"/>
          </a:xfrm>
        </p:spPr>
        <p:txBody>
          <a:bodyPr/>
          <a:lstStyle/>
          <a:p>
            <a:pPr algn="ctr"/>
            <a:r>
              <a:rPr lang="en-US" altLang="ro-RO" sz="6000" b="1" smtClean="0">
                <a:solidFill>
                  <a:srgbClr val="002060"/>
                </a:solidFill>
              </a:rPr>
              <a:t>General characteristics</a:t>
            </a:r>
          </a:p>
        </p:txBody>
      </p:sp>
      <p:sp>
        <p:nvSpPr>
          <p:cNvPr id="7171" name="Content Placeholder 2"/>
          <p:cNvSpPr>
            <a:spLocks noGrp="1"/>
          </p:cNvSpPr>
          <p:nvPr>
            <p:ph idx="1"/>
          </p:nvPr>
        </p:nvSpPr>
        <p:spPr>
          <a:xfrm>
            <a:off x="609600" y="2209800"/>
            <a:ext cx="7886700" cy="3813175"/>
          </a:xfrm>
        </p:spPr>
        <p:txBody>
          <a:bodyPr/>
          <a:lstStyle/>
          <a:p>
            <a:r>
              <a:rPr lang="ro-RO" altLang="ro-RO" sz="4400" b="1" smtClean="0">
                <a:solidFill>
                  <a:srgbClr val="002060"/>
                </a:solidFill>
              </a:rPr>
              <a:t>Crew:</a:t>
            </a:r>
            <a:r>
              <a:rPr lang="ro-RO" altLang="ro-RO" sz="4400" smtClean="0">
                <a:solidFill>
                  <a:srgbClr val="002060"/>
                </a:solidFill>
              </a:rPr>
              <a:t> 1</a:t>
            </a:r>
          </a:p>
          <a:p>
            <a:r>
              <a:rPr lang="ro-RO" altLang="ro-RO" sz="4400" b="1" smtClean="0">
                <a:solidFill>
                  <a:srgbClr val="002060"/>
                </a:solidFill>
              </a:rPr>
              <a:t>Length:</a:t>
            </a:r>
            <a:r>
              <a:rPr lang="ro-RO" altLang="ro-RO" sz="4400" smtClean="0">
                <a:solidFill>
                  <a:srgbClr val="002060"/>
                </a:solidFill>
              </a:rPr>
              <a:t> 12.5 m (41 ft 0 in)</a:t>
            </a:r>
          </a:p>
          <a:p>
            <a:r>
              <a:rPr lang="ro-RO" altLang="ro-RO" sz="4400" b="1" smtClean="0">
                <a:solidFill>
                  <a:srgbClr val="002060"/>
                </a:solidFill>
              </a:rPr>
              <a:t>Wingspan:</a:t>
            </a:r>
            <a:r>
              <a:rPr lang="ro-RO" altLang="ro-RO" sz="4400" smtClean="0">
                <a:solidFill>
                  <a:srgbClr val="002060"/>
                </a:solidFill>
              </a:rPr>
              <a:t> 10.3 m (33 ft 10 in)</a:t>
            </a:r>
          </a:p>
          <a:p>
            <a:r>
              <a:rPr lang="ro-RO" altLang="ro-RO" sz="4400" b="1" smtClean="0">
                <a:solidFill>
                  <a:srgbClr val="002060"/>
                </a:solidFill>
              </a:rPr>
              <a:t>Wing area:</a:t>
            </a:r>
            <a:r>
              <a:rPr lang="ro-RO" altLang="ro-RO" sz="4400" smtClean="0">
                <a:solidFill>
                  <a:srgbClr val="002060"/>
                </a:solidFill>
              </a:rPr>
              <a:t> 32 m</a:t>
            </a:r>
            <a:r>
              <a:rPr lang="ro-RO" altLang="ro-RO" sz="4400" baseline="30000" smtClean="0">
                <a:solidFill>
                  <a:srgbClr val="002060"/>
                </a:solidFill>
              </a:rPr>
              <a:t>2</a:t>
            </a:r>
            <a:r>
              <a:rPr lang="ro-RO" altLang="ro-RO" sz="4400" smtClean="0">
                <a:solidFill>
                  <a:srgbClr val="002060"/>
                </a:solidFill>
              </a:rPr>
              <a:t> (350 ft</a:t>
            </a:r>
            <a:r>
              <a:rPr lang="ro-RO" altLang="ro-RO" sz="4400" baseline="30000" smtClean="0">
                <a:solidFill>
                  <a:srgbClr val="002060"/>
                </a:solidFill>
              </a:rPr>
              <a:t>2</a:t>
            </a:r>
            <a:r>
              <a:rPr lang="ro-RO" altLang="ro-RO" sz="4400" smtClean="0">
                <a:solidFill>
                  <a:srgbClr val="002060"/>
                </a:solidFill>
              </a:rPr>
              <a:t>)</a:t>
            </a:r>
          </a:p>
          <a:p>
            <a:r>
              <a:rPr lang="ro-RO" altLang="ro-RO" sz="4400" b="1" smtClean="0">
                <a:solidFill>
                  <a:srgbClr val="002060"/>
                </a:solidFill>
              </a:rPr>
              <a:t>Weight:</a:t>
            </a:r>
            <a:r>
              <a:rPr lang="ro-RO" altLang="ro-RO" sz="4400" smtClean="0">
                <a:solidFill>
                  <a:srgbClr val="002060"/>
                </a:solidFill>
              </a:rPr>
              <a:t> 420 kg (920 lb)</a:t>
            </a:r>
          </a:p>
        </p:txBody>
      </p:sp>
    </p:spTree>
  </p:cSld>
  <p:clrMapOvr>
    <a:masterClrMapping/>
  </p:clrMapOvr>
  <p:transition spd="slow">
    <p:dissolve/>
    <p:sndAc>
      <p:stSnd>
        <p:snd r:embed="rId2"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u 1"/>
          <p:cNvSpPr>
            <a:spLocks noGrp="1"/>
          </p:cNvSpPr>
          <p:nvPr>
            <p:ph type="title"/>
          </p:nvPr>
        </p:nvSpPr>
        <p:spPr/>
        <p:txBody>
          <a:bodyPr/>
          <a:lstStyle/>
          <a:p>
            <a:pPr algn="ctr"/>
            <a:r>
              <a:rPr lang="ro-RO" altLang="ro-RO" sz="6600" b="1" smtClean="0">
                <a:solidFill>
                  <a:srgbClr val="002060"/>
                </a:solidFill>
              </a:rPr>
              <a:t>The Coandă – 1910</a:t>
            </a:r>
            <a:endParaRPr lang="en-US" altLang="ro-RO" smtClean="0"/>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22463"/>
            <a:ext cx="5867400" cy="44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sndAc>
      <p:stSnd>
        <p:snd r:embed="rId2"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04800" y="533400"/>
            <a:ext cx="8382000" cy="5546725"/>
          </a:xfrm>
        </p:spPr>
        <p:txBody>
          <a:bodyPr/>
          <a:lstStyle/>
          <a:p>
            <a:r>
              <a:rPr lang="en-US" altLang="ro-RO" sz="3600" smtClean="0">
                <a:solidFill>
                  <a:srgbClr val="002060"/>
                </a:solidFill>
              </a:rPr>
              <a:t>Born in Bucharest, Coanda was the second child of a large family. </a:t>
            </a:r>
          </a:p>
          <a:p>
            <a:r>
              <a:rPr lang="en-US" altLang="ro-RO" sz="3600" smtClean="0">
                <a:solidFill>
                  <a:srgbClr val="002060"/>
                </a:solidFill>
              </a:rPr>
              <a:t>His father was General Constantin Coanda, a mathematics professor at the National School of Bridges and Roads. </a:t>
            </a:r>
          </a:p>
          <a:p>
            <a:r>
              <a:rPr lang="en-US" altLang="ro-RO" sz="3600" smtClean="0">
                <a:solidFill>
                  <a:srgbClr val="002060"/>
                </a:solidFill>
              </a:rPr>
              <a:t>His mother, Aida Danet, was the daughter of French physician Gustave Danet, and was born in Brittany.</a:t>
            </a:r>
          </a:p>
          <a:p>
            <a:r>
              <a:rPr lang="en-US" altLang="ro-RO" sz="3600" smtClean="0">
                <a:solidFill>
                  <a:srgbClr val="002060"/>
                </a:solidFill>
              </a:rPr>
              <a:t>He was later to recall that even as a child he was fascinated by the miracle of wind.</a:t>
            </a:r>
          </a:p>
          <a:p>
            <a:pPr>
              <a:buFont typeface="Arial" panose="020B0604020202020204" pitchFamily="34" charset="0"/>
              <a:buNone/>
            </a:pPr>
            <a:endParaRPr lang="en-US" altLang="ro-RO" smtClean="0"/>
          </a:p>
          <a:p>
            <a:endParaRPr lang="en-US" altLang="ro-RO" smtClean="0"/>
          </a:p>
        </p:txBody>
      </p:sp>
    </p:spTree>
  </p:cSld>
  <p:clrMapOvr>
    <a:masterClrMapping/>
  </p:clrMapOvr>
  <p:transition spd="slow">
    <p:dissolve/>
    <p:sndAc>
      <p:stSnd>
        <p:snd r:embed="rId2"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52400" y="304800"/>
            <a:ext cx="8763000" cy="6248400"/>
          </a:xfrm>
        </p:spPr>
        <p:txBody>
          <a:bodyPr/>
          <a:lstStyle/>
          <a:p>
            <a:r>
              <a:rPr lang="en-US" altLang="ro-RO" sz="3200" smtClean="0">
                <a:solidFill>
                  <a:srgbClr val="002060"/>
                </a:solidFill>
              </a:rPr>
              <a:t>Coandă studied at the Petrache Poenaru Communal School in Bucharest, then (1896) at the Liceu Sf. Sava (Saint Sava National College). </a:t>
            </a:r>
          </a:p>
          <a:p>
            <a:r>
              <a:rPr lang="en-US" altLang="ro-RO" sz="3200" smtClean="0">
                <a:solidFill>
                  <a:srgbClr val="002060"/>
                </a:solidFill>
              </a:rPr>
              <a:t>After three years (1899), his father, who desired a military career for him, had him transfer to the Military </a:t>
            </a:r>
            <a:r>
              <a:rPr lang="ro-RO" altLang="ro-RO" sz="3200" smtClean="0">
                <a:solidFill>
                  <a:srgbClr val="002060"/>
                </a:solidFill>
              </a:rPr>
              <a:t>Highschool</a:t>
            </a:r>
            <a:r>
              <a:rPr lang="en-US" altLang="ro-RO" sz="3200" smtClean="0">
                <a:solidFill>
                  <a:srgbClr val="002060"/>
                </a:solidFill>
              </a:rPr>
              <a:t> in Iași. </a:t>
            </a:r>
          </a:p>
          <a:p>
            <a:r>
              <a:rPr lang="en-US" altLang="ro-RO" sz="3200" smtClean="0">
                <a:solidFill>
                  <a:srgbClr val="002060"/>
                </a:solidFill>
              </a:rPr>
              <a:t>He graduated from that institution in 1903 with the rank of sergeant major, and he continued his studies at the School of Artillery, Military, and Naval Engineering in Bucharest. </a:t>
            </a:r>
          </a:p>
          <a:p>
            <a:r>
              <a:rPr lang="en-US" altLang="ro-RO" sz="3200" smtClean="0">
                <a:solidFill>
                  <a:srgbClr val="002060"/>
                </a:solidFill>
              </a:rPr>
              <a:t>Sent with an artillery regiment to Germany (1904), he enrolled in the Technische Hochschule in Charlottenburg, Berlin.</a:t>
            </a:r>
          </a:p>
        </p:txBody>
      </p:sp>
    </p:spTree>
  </p:cSld>
  <p:clrMapOvr>
    <a:masterClrMapping/>
  </p:clrMapOvr>
  <p:transition spd="slow">
    <p:dissolve/>
    <p:sndAc>
      <p:stSnd>
        <p:snd r:embed="rId2" name="wind.wav"/>
      </p:stSnd>
    </p:sndAc>
  </p:transition>
  <p:timing>
    <p:tnLst>
      <p:par>
        <p:cTn id="1" dur="indefinite" restart="never" nodeType="tmRoot"/>
      </p:par>
    </p:tnLst>
  </p:timing>
</p:sld>
</file>

<file path=ppt/theme/theme1.xml><?xml version="1.0" encoding="utf-8"?>
<a:theme xmlns:a="http://schemas.openxmlformats.org/drawingml/2006/main" name="Temă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Temă1</Template>
  <TotalTime>149</TotalTime>
  <Words>415</Words>
  <Application>Microsoft Office PowerPoint</Application>
  <PresentationFormat>Expunere pe ecran (4:3)</PresentationFormat>
  <Paragraphs>38</Paragraphs>
  <Slides>14</Slides>
  <Notes>1</Notes>
  <HiddenSlides>0</HiddenSlides>
  <MMClips>0</MMClips>
  <ScaleCrop>false</ScaleCrop>
  <HeadingPairs>
    <vt:vector size="8" baseType="variant">
      <vt:variant>
        <vt:lpstr>Fonturi utilizate</vt:lpstr>
      </vt:variant>
      <vt:variant>
        <vt:i4>5</vt:i4>
      </vt:variant>
      <vt:variant>
        <vt:lpstr>Temă</vt:lpstr>
      </vt:variant>
      <vt:variant>
        <vt:i4>1</vt:i4>
      </vt:variant>
      <vt:variant>
        <vt:lpstr>Servere OLE încorporate</vt:lpstr>
      </vt:variant>
      <vt:variant>
        <vt:i4>1</vt:i4>
      </vt:variant>
      <vt:variant>
        <vt:lpstr>Titluri diapozitive</vt:lpstr>
      </vt:variant>
      <vt:variant>
        <vt:i4>14</vt:i4>
      </vt:variant>
    </vt:vector>
  </HeadingPairs>
  <TitlesOfParts>
    <vt:vector size="21" baseType="lpstr">
      <vt:lpstr>Calibri</vt:lpstr>
      <vt:lpstr>Arial</vt:lpstr>
      <vt:lpstr>Calibri Light</vt:lpstr>
      <vt:lpstr>Tahoma</vt:lpstr>
      <vt:lpstr>Times New Roman</vt:lpstr>
      <vt:lpstr>Temă1</vt:lpstr>
      <vt:lpstr>Microsoft Excel Chart</vt:lpstr>
      <vt:lpstr>THE JET AIRPLANE</vt:lpstr>
      <vt:lpstr>A jet aircraft (or simply jet) is an aircraft propelled by jet engines.</vt:lpstr>
      <vt:lpstr>Henrie Marie Coandă  was a Romanian inventor,  and builder of an experimental aircraft.</vt:lpstr>
      <vt:lpstr>The Coandă – 1910</vt:lpstr>
      <vt:lpstr>Prezentare PowerPoint</vt:lpstr>
      <vt:lpstr>General characteristics</vt:lpstr>
      <vt:lpstr>The Coandă – 1910</vt:lpstr>
      <vt:lpstr>Prezentare PowerPoint</vt:lpstr>
      <vt:lpstr>Prezentare PowerPoint</vt:lpstr>
      <vt:lpstr>Aerodyne of Coandă  a kind of flying saucer</vt:lpstr>
      <vt:lpstr>Prezentare PowerPoint</vt:lpstr>
      <vt:lpstr>Gianni Caproni</vt:lpstr>
      <vt:lpstr>Prezentare PowerPoint</vt:lpstr>
      <vt:lpstr>Prezentare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jet airplane</dc:title>
  <dc:creator>John</dc:creator>
  <cp:lastModifiedBy>adi adi</cp:lastModifiedBy>
  <cp:revision>21</cp:revision>
  <dcterms:created xsi:type="dcterms:W3CDTF">2006-08-16T00:00:00Z</dcterms:created>
  <dcterms:modified xsi:type="dcterms:W3CDTF">2023-03-21T18:48:04Z</dcterms:modified>
</cp:coreProperties>
</file>