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368F-003E-401A-8A70-2F99FED67B3D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91722-E9A1-4F43-AF0B-129DE579AA1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73098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DCCE-9659-4B1A-A668-CB08E907904A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002B0-EC7D-49E6-BB1B-EC629F146CD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19148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8324-0726-4EDD-9953-E75517F72DF7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E5DB3-4BC1-409A-8C2D-2426EDDAB52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66240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110" y="2705921"/>
            <a:ext cx="822933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o-RO" smtClean="0"/>
              <a:t>Clic pentru a edita stilul de subtitlu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5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C62CD-990E-41F4-BA7A-C84ACF085FAE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37F61-1FF9-4FF1-AFC3-37263EB250C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19751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29C4-F0CD-4108-BF2D-B7F6B070240C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C8A6-31FA-467A-A00A-DCD3D41D402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17786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D59E-5AD6-4897-9C74-CE949E133EF8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AF729-A44E-4172-B605-57A850BAB0E2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37944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2F51-11D0-4EC6-87F5-9E261A9C4502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8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26975-D954-4768-B530-C82D76A7E28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31345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92AA-C307-476E-BC8C-EBFC5BF1CEE5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62D2F-F695-4AD1-94D8-ECC3133EF77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58806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3B0E-6153-40EA-BD13-7426712AB0BE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3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CB98A-E49D-4BF1-B602-AA438FC7A02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9147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F343-21DD-4335-A1A6-A7D4A1B474EB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29256-6068-4DBE-AA5A-03687AFC8E04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18157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o-RO" noProof="0" smtClean="0"/>
              <a:t>Faceți clic pe pictogramă pentru a adăuga o imagine</a:t>
            </a:r>
            <a:endParaRPr lang="ro-RO" noProof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62DF-5336-4E51-B889-5F21FA3878F3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6098-DACF-476B-8458-2429BDB7ACE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82861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24001">
              <a:srgbClr val="FF0000"/>
            </a:gs>
            <a:gs pos="39000">
              <a:srgbClr val="FFFF00"/>
            </a:gs>
            <a:gs pos="64999">
              <a:srgbClr val="FFFF00"/>
            </a:gs>
            <a:gs pos="10000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bstituent titlu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 smtClean="0"/>
              <a:t>Clic pentru editare stil titlu</a:t>
            </a:r>
          </a:p>
        </p:txBody>
      </p:sp>
      <p:sp>
        <p:nvSpPr>
          <p:cNvPr id="1027" name="Substituent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 smtClean="0"/>
              <a:t>Clic pentru editare stiluri text Coordonator</a:t>
            </a:r>
          </a:p>
          <a:p>
            <a:pPr lvl="1"/>
            <a:r>
              <a:rPr lang="ro-RO" altLang="ro-RO" smtClean="0"/>
              <a:t>Al doilea nivel</a:t>
            </a:r>
          </a:p>
          <a:p>
            <a:pPr lvl="2"/>
            <a:r>
              <a:rPr lang="ro-RO" altLang="ro-RO" smtClean="0"/>
              <a:t>Al treilea nivel</a:t>
            </a:r>
          </a:p>
          <a:p>
            <a:pPr lvl="3"/>
            <a:r>
              <a:rPr lang="ro-RO" altLang="ro-RO" smtClean="0"/>
              <a:t>Al patrulea nivel</a:t>
            </a:r>
          </a:p>
          <a:p>
            <a:pPr lvl="4"/>
            <a:r>
              <a:rPr lang="ro-RO" altLang="ro-RO" smtClean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49180E-1F57-43F9-AFE8-94A77AECDBB1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DAE07EF-98F7-4D6F-AA1D-25A77C428683}" type="slidenum">
              <a:rPr lang="en-US" altLang="ro-RO"/>
              <a:pPr/>
              <a:t>‹#›</a:t>
            </a:fld>
            <a:endParaRPr lang="en-US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7245350" cy="2387600"/>
          </a:xfrm>
        </p:spPr>
        <p:txBody>
          <a:bodyPr rtlCol="0"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LIGHT SERIES AND PARALLEL CIRCUITS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Subtitlu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altLang="ro-RO" sz="2800" b="1" smtClean="0">
                <a:solidFill>
                  <a:srgbClr val="002060"/>
                </a:solidFill>
              </a:rPr>
              <a:t>Created by pupils from </a:t>
            </a:r>
            <a:endParaRPr lang="ro-RO" altLang="ro-RO" sz="2800" b="1" smtClean="0">
              <a:solidFill>
                <a:srgbClr val="002060"/>
              </a:solidFill>
            </a:endParaRPr>
          </a:p>
          <a:p>
            <a:r>
              <a:rPr lang="en-US" altLang="ro-RO" sz="2800" b="1" smtClean="0">
                <a:solidFill>
                  <a:srgbClr val="002060"/>
                </a:solidFill>
              </a:rPr>
              <a:t>Elementary School ”Theodor Costescu”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ro-RO" b="1" smtClean="0">
                <a:latin typeface="Arial" panose="020B0604020202020204" pitchFamily="34" charset="0"/>
                <a:cs typeface="Arial" panose="020B0604020202020204" pitchFamily="34" charset="0"/>
              </a:rPr>
              <a:t>STEM ACTIVITY!</a:t>
            </a:r>
            <a:endParaRPr lang="en-US" altLang="ro-RO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ubstituent conținut 2"/>
          <p:cNvSpPr>
            <a:spLocks noGrp="1"/>
          </p:cNvSpPr>
          <p:nvPr>
            <p:ph idx="1"/>
          </p:nvPr>
        </p:nvSpPr>
        <p:spPr>
          <a:xfrm>
            <a:off x="628650" y="1825625"/>
            <a:ext cx="8191500" cy="4351338"/>
          </a:xfrm>
        </p:spPr>
        <p:txBody>
          <a:bodyPr/>
          <a:lstStyle/>
          <a:p>
            <a:r>
              <a:rPr lang="en-US" altLang="ro-RO" smtClean="0">
                <a:cs typeface="Calibri" panose="020F0502020204030204" pitchFamily="34" charset="0"/>
              </a:rPr>
              <a:t>You are the experimenter! You need to design a system where one switch can turn on multiple lights! </a:t>
            </a:r>
          </a:p>
          <a:p>
            <a:r>
              <a:rPr lang="en-US" altLang="ro-RO" smtClean="0">
                <a:cs typeface="Calibri" panose="020F0502020204030204" pitchFamily="34" charset="0"/>
              </a:rPr>
              <a:t>An example might be a string of holiday lights.</a:t>
            </a:r>
          </a:p>
          <a:p>
            <a:r>
              <a:rPr lang="en-US" altLang="ro-RO" smtClean="0">
                <a:cs typeface="Calibri" panose="020F0502020204030204" pitchFamily="34" charset="0"/>
              </a:rPr>
              <a:t>Now, construct both a series circuit and a parallel circuit using aluminum foil as wires, holiday lights, switch, tape, </a:t>
            </a:r>
            <a:r>
              <a:rPr lang="ro-RO" altLang="ro-RO" smtClean="0">
                <a:cs typeface="Calibri" panose="020F0502020204030204" pitchFamily="34" charset="0"/>
              </a:rPr>
              <a:t>cartoon </a:t>
            </a:r>
            <a:r>
              <a:rPr lang="en-US" altLang="ro-RO" smtClean="0">
                <a:cs typeface="Calibri" panose="020F0502020204030204" pitchFamily="34" charset="0"/>
              </a:rPr>
              <a:t>and a 9-Volt battery. </a:t>
            </a:r>
          </a:p>
          <a:p>
            <a:r>
              <a:rPr lang="en-US" altLang="ro-RO" smtClean="0">
                <a:cs typeface="Calibri" panose="020F0502020204030204" pitchFamily="34" charset="0"/>
              </a:rPr>
              <a:t>Below is an example of a series and parallel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o-RO" b="1" smtClean="0">
                <a:latin typeface="Arial" panose="020B0604020202020204" pitchFamily="34" charset="0"/>
                <a:cs typeface="Arial" panose="020B0604020202020204" pitchFamily="34" charset="0"/>
              </a:rPr>
              <a:t>Holiday Light Series and Parallel Circuits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628900"/>
            <a:ext cx="7886700" cy="2744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443248" y="2492896"/>
            <a:ext cx="825751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THANK YOU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FOR YOUR ATTENTION!</a:t>
            </a:r>
            <a:endParaRPr lang="ro-RO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ELECTRICITY</a:t>
            </a:r>
            <a:r>
              <a:rPr lang="ro-RO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o-RO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some pictures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Substituent conținut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0" y="1825625"/>
            <a:ext cx="3263900" cy="4351338"/>
          </a:xfrm>
        </p:spPr>
      </p:pic>
      <p:pic>
        <p:nvPicPr>
          <p:cNvPr id="4100" name="Substituent conținut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916113"/>
            <a:ext cx="2644775" cy="419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o-RO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FOCUS</a:t>
            </a:r>
          </a:p>
        </p:txBody>
      </p:sp>
      <p:sp>
        <p:nvSpPr>
          <p:cNvPr id="5123" name="Substituent conținut 2"/>
          <p:cNvSpPr>
            <a:spLocks noGrp="1"/>
          </p:cNvSpPr>
          <p:nvPr>
            <p:ph idx="1"/>
          </p:nvPr>
        </p:nvSpPr>
        <p:spPr>
          <a:xfrm>
            <a:off x="323850" y="1825625"/>
            <a:ext cx="8496300" cy="4699000"/>
          </a:xfrm>
        </p:spPr>
        <p:txBody>
          <a:bodyPr/>
          <a:lstStyle/>
          <a:p>
            <a:pPr algn="just"/>
            <a:r>
              <a:rPr lang="en-US" altLang="ro-RO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discuss simple circuits and the differences between parallel and serial circuit design and functions.</a:t>
            </a:r>
          </a:p>
          <a:p>
            <a:pPr algn="just"/>
            <a:r>
              <a:rPr lang="en-US" altLang="ro-RO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work in teams to predict the difference between the two circuit designs, and then build examples of the two different circuits using conductor wires, resistors, multimeter and batteries.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o-RO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SIMPLE CIRCUIT?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179388" y="2133600"/>
            <a:ext cx="4679950" cy="43910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 simple circuit consists of three elements: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latin typeface="Arial" pitchFamily="34" charset="0"/>
                <a:cs typeface="Arial" pitchFamily="34" charset="0"/>
              </a:rPr>
              <a:t>source of electricity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battery)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latin typeface="Arial" pitchFamily="34" charset="0"/>
                <a:cs typeface="Arial" pitchFamily="34" charset="0"/>
              </a:rPr>
              <a:t>path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conductor </a:t>
            </a:r>
            <a:r>
              <a:rPr lang="en-US" dirty="0">
                <a:latin typeface="Arial" pitchFamily="34" charset="0"/>
                <a:cs typeface="Arial" pitchFamily="34" charset="0"/>
              </a:rPr>
              <a:t>on which electricity flows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wire)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latin typeface="Arial" pitchFamily="34" charset="0"/>
                <a:cs typeface="Arial" pitchFamily="34" charset="0"/>
              </a:rPr>
              <a:t>electrical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resistor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which </a:t>
            </a:r>
            <a:r>
              <a:rPr lang="en-US" dirty="0">
                <a:latin typeface="Arial" pitchFamily="34" charset="0"/>
                <a:cs typeface="Arial" pitchFamily="34" charset="0"/>
              </a:rPr>
              <a:t>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any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device </a:t>
            </a:r>
            <a:r>
              <a:rPr lang="en-US" dirty="0">
                <a:latin typeface="Arial" pitchFamily="34" charset="0"/>
                <a:cs typeface="Arial" pitchFamily="34" charset="0"/>
              </a:rPr>
              <a:t>that requires electricity to operate.</a:t>
            </a: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0" y="2409825"/>
            <a:ext cx="4114800" cy="3611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o-RO" b="1" smtClean="0">
                <a:latin typeface="Arial" panose="020B0604020202020204" pitchFamily="34" charset="0"/>
                <a:cs typeface="Arial" panose="020B0604020202020204" pitchFamily="34" charset="0"/>
              </a:rPr>
              <a:t>What are Series and Parallel Circuits?</a:t>
            </a:r>
          </a:p>
        </p:txBody>
      </p:sp>
      <p:sp>
        <p:nvSpPr>
          <p:cNvPr id="7171" name="Substituent conținut 2"/>
          <p:cNvSpPr>
            <a:spLocks noGrp="1"/>
          </p:cNvSpPr>
          <p:nvPr>
            <p:ph sz="half" idx="1"/>
          </p:nvPr>
        </p:nvSpPr>
        <p:spPr>
          <a:xfrm>
            <a:off x="323850" y="1754188"/>
            <a:ext cx="8496300" cy="1962150"/>
          </a:xfrm>
        </p:spPr>
        <p:txBody>
          <a:bodyPr/>
          <a:lstStyle/>
          <a:p>
            <a:r>
              <a:rPr lang="en-US" altLang="ro-RO" sz="3200" smtClean="0">
                <a:latin typeface="Arial" panose="020B0604020202020204" pitchFamily="34" charset="0"/>
                <a:cs typeface="Arial" panose="020B0604020202020204" pitchFamily="34" charset="0"/>
              </a:rPr>
              <a:t>Series and parallel describes two different types of circuit arrangements.</a:t>
            </a:r>
            <a:endParaRPr lang="ro-RO" altLang="ro-RO" sz="3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o-RO" sz="3200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ro-RO" altLang="ro-RO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sz="3200" smtClean="0">
                <a:latin typeface="Arial" panose="020B0604020202020204" pitchFamily="34" charset="0"/>
                <a:cs typeface="Arial" panose="020B0604020202020204" pitchFamily="34" charset="0"/>
              </a:rPr>
              <a:t>arrangement provides a different way for electricity to slow throughout a circuit.</a:t>
            </a:r>
          </a:p>
        </p:txBody>
      </p:sp>
      <p:pic>
        <p:nvPicPr>
          <p:cNvPr id="7172" name="Substituent conținut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789363"/>
            <a:ext cx="3744912" cy="286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o-RO" b="1" smtClean="0">
                <a:latin typeface="Arial" panose="020B0604020202020204" pitchFamily="34" charset="0"/>
                <a:cs typeface="Arial" panose="020B0604020202020204" pitchFamily="34" charset="0"/>
              </a:rPr>
              <a:t>SERIES CIRCUITS</a:t>
            </a:r>
          </a:p>
        </p:txBody>
      </p:sp>
      <p:sp>
        <p:nvSpPr>
          <p:cNvPr id="8195" name="Substituent conținut 2"/>
          <p:cNvSpPr>
            <a:spLocks noGrp="1"/>
          </p:cNvSpPr>
          <p:nvPr>
            <p:ph sz="half" idx="1"/>
          </p:nvPr>
        </p:nvSpPr>
        <p:spPr>
          <a:xfrm>
            <a:off x="179388" y="1825625"/>
            <a:ext cx="5184775" cy="4843463"/>
          </a:xfrm>
        </p:spPr>
        <p:txBody>
          <a:bodyPr/>
          <a:lstStyle/>
          <a:p>
            <a:pPr algn="just"/>
            <a:r>
              <a:rPr lang="en-US" altLang="ro-RO" sz="2400" smtClean="0">
                <a:latin typeface="Arial" panose="020B0604020202020204" pitchFamily="34" charset="0"/>
                <a:cs typeface="Arial" panose="020B0604020202020204" pitchFamily="34" charset="0"/>
              </a:rPr>
              <a:t>In a series circuit, electricity has only one path on which to travel.</a:t>
            </a:r>
          </a:p>
          <a:p>
            <a:pPr algn="just"/>
            <a:r>
              <a:rPr lang="en-US" altLang="ro-RO" sz="2400" smtClean="0">
                <a:latin typeface="Arial" panose="020B0604020202020204" pitchFamily="34" charset="0"/>
                <a:cs typeface="Arial" panose="020B0604020202020204" pitchFamily="34" charset="0"/>
              </a:rPr>
              <a:t>Electricity flows from the battery to each </a:t>
            </a:r>
            <a:r>
              <a:rPr lang="ro-RO" altLang="ro-RO" sz="2400" smtClean="0">
                <a:latin typeface="Arial" panose="020B0604020202020204" pitchFamily="34" charset="0"/>
                <a:cs typeface="Arial" panose="020B0604020202020204" pitchFamily="34" charset="0"/>
              </a:rPr>
              <a:t>bulbs</a:t>
            </a:r>
            <a:r>
              <a:rPr lang="en-US" altLang="ro-RO" sz="2400" smtClean="0">
                <a:latin typeface="Arial" panose="020B0604020202020204" pitchFamily="34" charset="0"/>
                <a:cs typeface="Arial" panose="020B0604020202020204" pitchFamily="34" charset="0"/>
              </a:rPr>
              <a:t>, one at a time, in the order they are wired to the circuit.</a:t>
            </a:r>
          </a:p>
          <a:p>
            <a:pPr algn="just"/>
            <a:r>
              <a:rPr lang="en-US" altLang="ro-RO" sz="2400" smtClean="0">
                <a:latin typeface="Arial" panose="020B0604020202020204" pitchFamily="34" charset="0"/>
                <a:cs typeface="Arial" panose="020B0604020202020204" pitchFamily="34" charset="0"/>
              </a:rPr>
              <a:t>In this case, because the electricity can only flow in one path, if one of the </a:t>
            </a:r>
            <a:r>
              <a:rPr lang="ro-RO" altLang="ro-RO" sz="2400" smtClean="0">
                <a:latin typeface="Arial" panose="020B0604020202020204" pitchFamily="34" charset="0"/>
                <a:cs typeface="Arial" panose="020B0604020202020204" pitchFamily="34" charset="0"/>
              </a:rPr>
              <a:t>bulbs</a:t>
            </a:r>
            <a:r>
              <a:rPr lang="en-US" altLang="ro-RO" sz="2400" smtClean="0">
                <a:latin typeface="Arial" panose="020B0604020202020204" pitchFamily="34" charset="0"/>
                <a:cs typeface="Arial" panose="020B0604020202020204" pitchFamily="34" charset="0"/>
              </a:rPr>
              <a:t> blew out, the other would not be able to function because the flow of the electric current would have been interrupted.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2708920"/>
            <a:ext cx="3372392" cy="21142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o-RO" sz="54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 CIRCUITS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323850" y="1825625"/>
            <a:ext cx="5688013" cy="4351338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 parallel circuit, electricity has more than one path on which to travel.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example</a:t>
            </a:r>
            <a:r>
              <a:rPr lang="ro-RO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right, two bulbs are powered by a battery in a parallel circuit design.</a:t>
            </a:r>
            <a:endParaRPr lang="ro-RO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case, because</a:t>
            </a:r>
            <a:r>
              <a:rPr lang="ro-RO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electricity can flow in more than one path, if one of the bulbs blew out, the other bulb</a:t>
            </a:r>
            <a:r>
              <a:rPr lang="ro-RO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would still be able to light up because the flow of electricity to the broken bulb </a:t>
            </a:r>
            <a:r>
              <a:rPr lang="ro-RO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would not</a:t>
            </a:r>
            <a:r>
              <a:rPr lang="ro-RO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stop the flow of electricity to the good bulb.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77" y="2780928"/>
            <a:ext cx="287071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ro-RO" b="1" smtClean="0">
                <a:latin typeface="Arial" panose="020B0604020202020204" pitchFamily="34" charset="0"/>
                <a:cs typeface="Arial" panose="020B0604020202020204" pitchFamily="34" charset="0"/>
              </a:rPr>
              <a:t>AN EXAMPLE OF SERIES CIRCUITS </a:t>
            </a:r>
            <a:endParaRPr lang="en-US" altLang="ro-RO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Substituent conținut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 b="12399"/>
          <a:stretch>
            <a:fillRect/>
          </a:stretch>
        </p:blipFill>
        <p:spPr>
          <a:xfrm>
            <a:off x="4716463" y="2263775"/>
            <a:ext cx="4119562" cy="4117975"/>
          </a:xfrm>
        </p:spPr>
      </p:pic>
      <p:sp>
        <p:nvSpPr>
          <p:cNvPr id="7" name="Dreptunghi 6"/>
          <p:cNvSpPr/>
          <p:nvPr/>
        </p:nvSpPr>
        <p:spPr>
          <a:xfrm>
            <a:off x="539552" y="3645024"/>
            <a:ext cx="3716467" cy="144655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Poza </a:t>
            </a:r>
            <a:r>
              <a:rPr lang="ro-RO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circuitului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o-RO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realizat de noi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ro-RO" b="1" smtClean="0">
                <a:latin typeface="Arial" panose="020B0604020202020204" pitchFamily="34" charset="0"/>
                <a:cs typeface="Arial" panose="020B0604020202020204" pitchFamily="34" charset="0"/>
              </a:rPr>
              <a:t>AN EXAMPLE OF PARALLEL CIRCUITS</a:t>
            </a:r>
            <a:endParaRPr lang="en-US" altLang="ro-RO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41941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Substituent conținut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1" b="11552"/>
          <a:stretch>
            <a:fillRect/>
          </a:stretch>
        </p:blipFill>
        <p:spPr>
          <a:xfrm>
            <a:off x="4445000" y="2205038"/>
            <a:ext cx="4097338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1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Temă12</Template>
  <TotalTime>96</TotalTime>
  <Words>424</Words>
  <Application>Microsoft Office PowerPoint</Application>
  <PresentationFormat>Expunere pe ecran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Temă12</vt:lpstr>
      <vt:lpstr>LIGHT SERIES AND PARALLEL CIRCUITS</vt:lpstr>
      <vt:lpstr>ELECTRICITY  in some pictures</vt:lpstr>
      <vt:lpstr>EXPERIMENTS FOCUS</vt:lpstr>
      <vt:lpstr>WHAT IS A SIMPLE CIRCUIT?</vt:lpstr>
      <vt:lpstr>What are Series and Parallel Circuits?</vt:lpstr>
      <vt:lpstr>SERIES CIRCUITS</vt:lpstr>
      <vt:lpstr>PARALLEL CIRCUITS</vt:lpstr>
      <vt:lpstr>AN EXAMPLE OF SERIES CIRCUITS </vt:lpstr>
      <vt:lpstr>AN EXAMPLE OF PARALLEL CIRCUITS</vt:lpstr>
      <vt:lpstr>STEM ACTIVITY!</vt:lpstr>
      <vt:lpstr>Holiday Light Series and Parallel Circuits</vt:lpstr>
      <vt:lpstr>Prezentare PowerPoint</vt:lpstr>
    </vt:vector>
  </TitlesOfParts>
  <Company>Unitate Scolara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SERIES AND PARALLEL CIRCUITS</dc:title>
  <dc:creator>Utilizator Windows</dc:creator>
  <cp:lastModifiedBy>adi adi</cp:lastModifiedBy>
  <cp:revision>16</cp:revision>
  <dcterms:created xsi:type="dcterms:W3CDTF">2019-04-06T20:19:18Z</dcterms:created>
  <dcterms:modified xsi:type="dcterms:W3CDTF">2023-03-21T19:01:05Z</dcterms:modified>
</cp:coreProperties>
</file>