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0" r:id="rId6"/>
    <p:sldId id="261" r:id="rId7"/>
    <p:sldId id="262" r:id="rId8"/>
    <p:sldId id="263" r:id="rId9"/>
    <p:sldId id="264" r:id="rId10"/>
    <p:sldId id="269" r:id="rId11"/>
    <p:sldId id="266" r:id="rId12"/>
    <p:sldId id="268" r:id="rId13"/>
    <p:sldId id="26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C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68" d="100"/>
          <a:sy n="68" d="100"/>
        </p:scale>
        <p:origin x="408" y="6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p:cNvSpPr>
            <a:spLocks noGrp="1"/>
          </p:cNvSpPr>
          <p:nvPr>
            <p:ph type="ctrTitle"/>
          </p:nvPr>
        </p:nvSpPr>
        <p:spPr>
          <a:xfrm>
            <a:off x="1143000" y="1122363"/>
            <a:ext cx="6858000" cy="2387600"/>
          </a:xfrm>
        </p:spPr>
        <p:txBody>
          <a:bodyPr anchor="b"/>
          <a:lstStyle>
            <a:lvl1pPr algn="ctr">
              <a:defRPr sz="6000"/>
            </a:lvl1pPr>
          </a:lstStyle>
          <a:p>
            <a:r>
              <a:rPr lang="ro-RO" smtClean="0"/>
              <a:t>Clic pentru editare stil titlu</a:t>
            </a:r>
            <a:endParaRPr lang="ro-RO"/>
          </a:p>
        </p:txBody>
      </p:sp>
      <p:sp>
        <p:nvSpPr>
          <p:cNvPr id="3" name="Subtitlu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smtClean="0"/>
              <a:t>Clic pentru a edita stilul de subtitlu</a:t>
            </a:r>
            <a:endParaRPr lang="ro-RO"/>
          </a:p>
        </p:txBody>
      </p:sp>
      <p:sp>
        <p:nvSpPr>
          <p:cNvPr id="4" name="Substituent dată 3"/>
          <p:cNvSpPr>
            <a:spLocks noGrp="1"/>
          </p:cNvSpPr>
          <p:nvPr>
            <p:ph type="dt" sz="half" idx="10"/>
          </p:nvPr>
        </p:nvSpPr>
        <p:spPr/>
        <p:txBody>
          <a:bodyPr/>
          <a:lstStyle>
            <a:lvl1pPr>
              <a:defRPr/>
            </a:lvl1pPr>
          </a:lstStyle>
          <a:p>
            <a:pPr>
              <a:defRPr/>
            </a:pPr>
            <a:fld id="{3221E4C0-DC32-4C63-8F00-1536A8C31EA2}" type="datetimeFigureOut">
              <a:rPr lang="en-US"/>
              <a:pPr>
                <a:defRPr/>
              </a:pPr>
              <a:t>3/21/2023</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fld id="{CE7A7BCA-E751-421D-AB10-C19F6E138B02}" type="slidenum">
              <a:rPr lang="en-US" altLang="ro-RO"/>
              <a:pPr/>
              <a:t>‹#›</a:t>
            </a:fld>
            <a:endParaRPr lang="en-US" altLang="ro-RO"/>
          </a:p>
        </p:txBody>
      </p:sp>
    </p:spTree>
    <p:extLst>
      <p:ext uri="{BB962C8B-B14F-4D97-AF65-F5344CB8AC3E}">
        <p14:creationId xmlns:p14="http://schemas.microsoft.com/office/powerpoint/2010/main" val="281002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text vertical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pPr>
              <a:defRPr/>
            </a:pPr>
            <a:fld id="{49962977-4EE8-465B-8F07-1C6A67796550}" type="datetimeFigureOut">
              <a:rPr lang="en-US"/>
              <a:pPr>
                <a:defRPr/>
              </a:pPr>
              <a:t>3/21/2023</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fld id="{BE887116-C949-47D9-964A-CC3B570BE7AA}" type="slidenum">
              <a:rPr lang="en-US" altLang="ro-RO"/>
              <a:pPr/>
              <a:t>‹#›</a:t>
            </a:fld>
            <a:endParaRPr lang="en-US" altLang="ro-RO"/>
          </a:p>
        </p:txBody>
      </p:sp>
    </p:spTree>
    <p:extLst>
      <p:ext uri="{BB962C8B-B14F-4D97-AF65-F5344CB8AC3E}">
        <p14:creationId xmlns:p14="http://schemas.microsoft.com/office/powerpoint/2010/main" val="134117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543675" y="365125"/>
            <a:ext cx="1971675" cy="5811838"/>
          </a:xfrm>
        </p:spPr>
        <p:txBody>
          <a:bodyPr vert="eaVert"/>
          <a:lstStyle/>
          <a:p>
            <a:r>
              <a:rPr lang="ro-RO" smtClean="0"/>
              <a:t>Clic pentru editare stil titlu</a:t>
            </a:r>
            <a:endParaRPr lang="ro-RO"/>
          </a:p>
        </p:txBody>
      </p:sp>
      <p:sp>
        <p:nvSpPr>
          <p:cNvPr id="3" name="Substituent text vertical 2"/>
          <p:cNvSpPr>
            <a:spLocks noGrp="1"/>
          </p:cNvSpPr>
          <p:nvPr>
            <p:ph type="body" orient="vert" idx="1"/>
          </p:nvPr>
        </p:nvSpPr>
        <p:spPr>
          <a:xfrm>
            <a:off x="628650" y="365125"/>
            <a:ext cx="5800725" cy="5811838"/>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pPr>
              <a:defRPr/>
            </a:pPr>
            <a:fld id="{140C6C51-D106-4EC1-8382-1FA76B59D2FA}" type="datetimeFigureOut">
              <a:rPr lang="en-US"/>
              <a:pPr>
                <a:defRPr/>
              </a:pPr>
              <a:t>3/21/2023</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fld id="{C8069BAB-0410-4A53-929F-54DBE9D90DDA}" type="slidenum">
              <a:rPr lang="en-US" altLang="ro-RO"/>
              <a:pPr/>
              <a:t>‹#›</a:t>
            </a:fld>
            <a:endParaRPr lang="en-US" altLang="ro-RO"/>
          </a:p>
        </p:txBody>
      </p:sp>
    </p:spTree>
    <p:extLst>
      <p:ext uri="{BB962C8B-B14F-4D97-AF65-F5344CB8AC3E}">
        <p14:creationId xmlns:p14="http://schemas.microsoft.com/office/powerpoint/2010/main" val="29433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457110" y="2705921"/>
            <a:ext cx="8229330" cy="443198"/>
          </a:xfrm>
          <a:prstGeom prst="rect">
            <a:avLst/>
          </a:prstGeom>
        </p:spPr>
        <p:txBody>
          <a:bodyPr lIns="0" tIns="0" rIns="0" bIns="0" anchor="ctr">
            <a:spAutoFit/>
          </a:bodyPr>
          <a:lstStyle/>
          <a:p>
            <a:r>
              <a:rPr lang="ro-RO" smtClean="0"/>
              <a:t>Clic pentru a edita stilul de subtitlu</a:t>
            </a:r>
            <a:endParaRPr lang="en-US"/>
          </a:p>
        </p:txBody>
      </p:sp>
    </p:spTree>
    <p:extLst>
      <p:ext uri="{BB962C8B-B14F-4D97-AF65-F5344CB8AC3E}">
        <p14:creationId xmlns:p14="http://schemas.microsoft.com/office/powerpoint/2010/main" val="132669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lvl1pPr>
              <a:defRPr/>
            </a:lvl1pPr>
          </a:lstStyle>
          <a:p>
            <a:pPr>
              <a:defRPr/>
            </a:pPr>
            <a:fld id="{CB69FB42-0C4A-4FBC-B422-2C1B0518AB53}" type="datetimeFigureOut">
              <a:rPr lang="en-US"/>
              <a:pPr>
                <a:defRPr/>
              </a:pPr>
              <a:t>3/21/2023</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fld id="{C4A53EFF-3C4A-4C49-A2F3-0EFEBCA3F295}" type="slidenum">
              <a:rPr lang="en-US" altLang="ro-RO"/>
              <a:pPr/>
              <a:t>‹#›</a:t>
            </a:fld>
            <a:endParaRPr lang="en-US" altLang="ro-RO"/>
          </a:p>
        </p:txBody>
      </p:sp>
    </p:spTree>
    <p:extLst>
      <p:ext uri="{BB962C8B-B14F-4D97-AF65-F5344CB8AC3E}">
        <p14:creationId xmlns:p14="http://schemas.microsoft.com/office/powerpoint/2010/main" val="144377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623888" y="1709739"/>
            <a:ext cx="7886700" cy="2852737"/>
          </a:xfrm>
        </p:spPr>
        <p:txBody>
          <a:bodyPr anchor="b"/>
          <a:lstStyle>
            <a:lvl1pPr>
              <a:defRPr sz="6000"/>
            </a:lvl1pPr>
          </a:lstStyle>
          <a:p>
            <a:r>
              <a:rPr lang="ro-RO" smtClean="0"/>
              <a:t>Clic pentru editare stil titlu</a:t>
            </a:r>
            <a:endParaRPr lang="ro-RO"/>
          </a:p>
        </p:txBody>
      </p:sp>
      <p:sp>
        <p:nvSpPr>
          <p:cNvPr id="3" name="Substituent text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smtClean="0"/>
              <a:t>Clic pentru editare stiluri text Coordonator</a:t>
            </a:r>
          </a:p>
        </p:txBody>
      </p:sp>
      <p:sp>
        <p:nvSpPr>
          <p:cNvPr id="4" name="Substituent dată 3"/>
          <p:cNvSpPr>
            <a:spLocks noGrp="1"/>
          </p:cNvSpPr>
          <p:nvPr>
            <p:ph type="dt" sz="half" idx="10"/>
          </p:nvPr>
        </p:nvSpPr>
        <p:spPr/>
        <p:txBody>
          <a:bodyPr/>
          <a:lstStyle>
            <a:lvl1pPr>
              <a:defRPr/>
            </a:lvl1pPr>
          </a:lstStyle>
          <a:p>
            <a:pPr>
              <a:defRPr/>
            </a:pPr>
            <a:fld id="{7E7F2E9F-91C1-46F5-B562-E6BCDD520A01}" type="datetimeFigureOut">
              <a:rPr lang="en-US"/>
              <a:pPr>
                <a:defRPr/>
              </a:pPr>
              <a:t>3/21/2023</a:t>
            </a:fld>
            <a:endParaRPr lang="en-US"/>
          </a:p>
        </p:txBody>
      </p:sp>
      <p:sp>
        <p:nvSpPr>
          <p:cNvPr id="5" name="Substituent subsol 4"/>
          <p:cNvSpPr>
            <a:spLocks noGrp="1"/>
          </p:cNvSpPr>
          <p:nvPr>
            <p:ph type="ftr" sz="quarter" idx="11"/>
          </p:nvPr>
        </p:nvSpPr>
        <p:spPr/>
        <p:txBody>
          <a:bodyPr/>
          <a:lstStyle>
            <a:lvl1pPr>
              <a:defRPr/>
            </a:lvl1pPr>
          </a:lstStyle>
          <a:p>
            <a:pPr>
              <a:defRPr/>
            </a:pPr>
            <a:endParaRPr lang="en-US"/>
          </a:p>
        </p:txBody>
      </p:sp>
      <p:sp>
        <p:nvSpPr>
          <p:cNvPr id="6" name="Substituent număr diapozitiv 5"/>
          <p:cNvSpPr>
            <a:spLocks noGrp="1"/>
          </p:cNvSpPr>
          <p:nvPr>
            <p:ph type="sldNum" sz="quarter" idx="12"/>
          </p:nvPr>
        </p:nvSpPr>
        <p:spPr/>
        <p:txBody>
          <a:bodyPr/>
          <a:lstStyle>
            <a:lvl1pPr>
              <a:defRPr/>
            </a:lvl1pPr>
          </a:lstStyle>
          <a:p>
            <a:fld id="{15DD383B-2B56-4A0C-B5C4-8782E382FEBA}" type="slidenum">
              <a:rPr lang="en-US" altLang="ro-RO"/>
              <a:pPr/>
              <a:t>‹#›</a:t>
            </a:fld>
            <a:endParaRPr lang="en-US" altLang="ro-RO"/>
          </a:p>
        </p:txBody>
      </p:sp>
    </p:spTree>
    <p:extLst>
      <p:ext uri="{BB962C8B-B14F-4D97-AF65-F5344CB8AC3E}">
        <p14:creationId xmlns:p14="http://schemas.microsoft.com/office/powerpoint/2010/main" val="271869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sz="half" idx="1"/>
          </p:nvPr>
        </p:nvSpPr>
        <p:spPr>
          <a:xfrm>
            <a:off x="628650" y="1825625"/>
            <a:ext cx="3886200" cy="435133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29150" y="1825625"/>
            <a:ext cx="3886200" cy="435133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3"/>
          <p:cNvSpPr>
            <a:spLocks noGrp="1"/>
          </p:cNvSpPr>
          <p:nvPr>
            <p:ph type="dt" sz="half" idx="10"/>
          </p:nvPr>
        </p:nvSpPr>
        <p:spPr/>
        <p:txBody>
          <a:bodyPr/>
          <a:lstStyle>
            <a:lvl1pPr>
              <a:defRPr/>
            </a:lvl1pPr>
          </a:lstStyle>
          <a:p>
            <a:pPr>
              <a:defRPr/>
            </a:pPr>
            <a:fld id="{C06643F7-ABF7-4D7E-B744-30B04162816C}" type="datetimeFigureOut">
              <a:rPr lang="en-US"/>
              <a:pPr>
                <a:defRPr/>
              </a:pPr>
              <a:t>3/21/2023</a:t>
            </a:fld>
            <a:endParaRPr lang="en-US"/>
          </a:p>
        </p:txBody>
      </p:sp>
      <p:sp>
        <p:nvSpPr>
          <p:cNvPr id="6" name="Substituent subsol 4"/>
          <p:cNvSpPr>
            <a:spLocks noGrp="1"/>
          </p:cNvSpPr>
          <p:nvPr>
            <p:ph type="ftr" sz="quarter" idx="11"/>
          </p:nvPr>
        </p:nvSpPr>
        <p:spPr/>
        <p:txBody>
          <a:bodyPr/>
          <a:lstStyle>
            <a:lvl1pPr>
              <a:defRPr/>
            </a:lvl1pPr>
          </a:lstStyle>
          <a:p>
            <a:pPr>
              <a:defRPr/>
            </a:pPr>
            <a:endParaRPr lang="en-US"/>
          </a:p>
        </p:txBody>
      </p:sp>
      <p:sp>
        <p:nvSpPr>
          <p:cNvPr id="7" name="Substituent număr diapozitiv 5"/>
          <p:cNvSpPr>
            <a:spLocks noGrp="1"/>
          </p:cNvSpPr>
          <p:nvPr>
            <p:ph type="sldNum" sz="quarter" idx="12"/>
          </p:nvPr>
        </p:nvSpPr>
        <p:spPr/>
        <p:txBody>
          <a:bodyPr/>
          <a:lstStyle>
            <a:lvl1pPr>
              <a:defRPr/>
            </a:lvl1pPr>
          </a:lstStyle>
          <a:p>
            <a:fld id="{34AE54CF-90B9-4050-A396-80DFB0A68835}" type="slidenum">
              <a:rPr lang="en-US" altLang="ro-RO"/>
              <a:pPr/>
              <a:t>‹#›</a:t>
            </a:fld>
            <a:endParaRPr lang="en-US" altLang="ro-RO"/>
          </a:p>
        </p:txBody>
      </p:sp>
    </p:spTree>
    <p:extLst>
      <p:ext uri="{BB962C8B-B14F-4D97-AF65-F5344CB8AC3E}">
        <p14:creationId xmlns:p14="http://schemas.microsoft.com/office/powerpoint/2010/main" val="327789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629841" y="365126"/>
            <a:ext cx="7886700" cy="1325563"/>
          </a:xfrm>
        </p:spPr>
        <p:txBody>
          <a:bodyPr/>
          <a:lstStyle/>
          <a:p>
            <a:r>
              <a:rPr lang="ro-RO" smtClean="0"/>
              <a:t>Clic pentru editare stil titlu</a:t>
            </a:r>
            <a:endParaRPr lang="ro-RO"/>
          </a:p>
        </p:txBody>
      </p:sp>
      <p:sp>
        <p:nvSpPr>
          <p:cNvPr id="3" name="Substituent text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Substituent conținut 3"/>
          <p:cNvSpPr>
            <a:spLocks noGrp="1"/>
          </p:cNvSpPr>
          <p:nvPr>
            <p:ph sz="half" idx="2"/>
          </p:nvPr>
        </p:nvSpPr>
        <p:spPr>
          <a:xfrm>
            <a:off x="629842" y="2505075"/>
            <a:ext cx="3868340" cy="368458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Substituent conținut 5"/>
          <p:cNvSpPr>
            <a:spLocks noGrp="1"/>
          </p:cNvSpPr>
          <p:nvPr>
            <p:ph sz="quarter" idx="4"/>
          </p:nvPr>
        </p:nvSpPr>
        <p:spPr>
          <a:xfrm>
            <a:off x="4629150" y="2505075"/>
            <a:ext cx="3887391" cy="3684588"/>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3"/>
          <p:cNvSpPr>
            <a:spLocks noGrp="1"/>
          </p:cNvSpPr>
          <p:nvPr>
            <p:ph type="dt" sz="half" idx="10"/>
          </p:nvPr>
        </p:nvSpPr>
        <p:spPr/>
        <p:txBody>
          <a:bodyPr/>
          <a:lstStyle>
            <a:lvl1pPr>
              <a:defRPr/>
            </a:lvl1pPr>
          </a:lstStyle>
          <a:p>
            <a:pPr>
              <a:defRPr/>
            </a:pPr>
            <a:fld id="{0326B311-EB02-44CD-B490-13A5497E6A91}" type="datetimeFigureOut">
              <a:rPr lang="en-US"/>
              <a:pPr>
                <a:defRPr/>
              </a:pPr>
              <a:t>3/21/2023</a:t>
            </a:fld>
            <a:endParaRPr lang="en-US"/>
          </a:p>
        </p:txBody>
      </p:sp>
      <p:sp>
        <p:nvSpPr>
          <p:cNvPr id="8" name="Substituent subsol 4"/>
          <p:cNvSpPr>
            <a:spLocks noGrp="1"/>
          </p:cNvSpPr>
          <p:nvPr>
            <p:ph type="ftr" sz="quarter" idx="11"/>
          </p:nvPr>
        </p:nvSpPr>
        <p:spPr/>
        <p:txBody>
          <a:bodyPr/>
          <a:lstStyle>
            <a:lvl1pPr>
              <a:defRPr/>
            </a:lvl1pPr>
          </a:lstStyle>
          <a:p>
            <a:pPr>
              <a:defRPr/>
            </a:pPr>
            <a:endParaRPr lang="en-US"/>
          </a:p>
        </p:txBody>
      </p:sp>
      <p:sp>
        <p:nvSpPr>
          <p:cNvPr id="9" name="Substituent număr diapozitiv 5"/>
          <p:cNvSpPr>
            <a:spLocks noGrp="1"/>
          </p:cNvSpPr>
          <p:nvPr>
            <p:ph type="sldNum" sz="quarter" idx="12"/>
          </p:nvPr>
        </p:nvSpPr>
        <p:spPr/>
        <p:txBody>
          <a:bodyPr/>
          <a:lstStyle>
            <a:lvl1pPr>
              <a:defRPr/>
            </a:lvl1pPr>
          </a:lstStyle>
          <a:p>
            <a:fld id="{AB4DD98A-E4A4-4B1F-ADC9-0C4D743592F4}" type="slidenum">
              <a:rPr lang="en-US" altLang="ro-RO"/>
              <a:pPr/>
              <a:t>‹#›</a:t>
            </a:fld>
            <a:endParaRPr lang="en-US" altLang="ro-RO"/>
          </a:p>
        </p:txBody>
      </p:sp>
    </p:spTree>
    <p:extLst>
      <p:ext uri="{BB962C8B-B14F-4D97-AF65-F5344CB8AC3E}">
        <p14:creationId xmlns:p14="http://schemas.microsoft.com/office/powerpoint/2010/main" val="1553680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dată 3"/>
          <p:cNvSpPr>
            <a:spLocks noGrp="1"/>
          </p:cNvSpPr>
          <p:nvPr>
            <p:ph type="dt" sz="half" idx="10"/>
          </p:nvPr>
        </p:nvSpPr>
        <p:spPr/>
        <p:txBody>
          <a:bodyPr/>
          <a:lstStyle>
            <a:lvl1pPr>
              <a:defRPr/>
            </a:lvl1pPr>
          </a:lstStyle>
          <a:p>
            <a:pPr>
              <a:defRPr/>
            </a:pPr>
            <a:fld id="{21C2ABFF-C687-42DB-B1A7-D98916862EE0}" type="datetimeFigureOut">
              <a:rPr lang="en-US"/>
              <a:pPr>
                <a:defRPr/>
              </a:pPr>
              <a:t>3/21/2023</a:t>
            </a:fld>
            <a:endParaRPr lang="en-US"/>
          </a:p>
        </p:txBody>
      </p:sp>
      <p:sp>
        <p:nvSpPr>
          <p:cNvPr id="4" name="Substituent subsol 4"/>
          <p:cNvSpPr>
            <a:spLocks noGrp="1"/>
          </p:cNvSpPr>
          <p:nvPr>
            <p:ph type="ftr" sz="quarter" idx="11"/>
          </p:nvPr>
        </p:nvSpPr>
        <p:spPr/>
        <p:txBody>
          <a:bodyPr/>
          <a:lstStyle>
            <a:lvl1pPr>
              <a:defRPr/>
            </a:lvl1pPr>
          </a:lstStyle>
          <a:p>
            <a:pPr>
              <a:defRPr/>
            </a:pPr>
            <a:endParaRPr lang="en-US"/>
          </a:p>
        </p:txBody>
      </p:sp>
      <p:sp>
        <p:nvSpPr>
          <p:cNvPr id="5" name="Substituent număr diapozitiv 5"/>
          <p:cNvSpPr>
            <a:spLocks noGrp="1"/>
          </p:cNvSpPr>
          <p:nvPr>
            <p:ph type="sldNum" sz="quarter" idx="12"/>
          </p:nvPr>
        </p:nvSpPr>
        <p:spPr/>
        <p:txBody>
          <a:bodyPr/>
          <a:lstStyle>
            <a:lvl1pPr>
              <a:defRPr/>
            </a:lvl1pPr>
          </a:lstStyle>
          <a:p>
            <a:fld id="{727D3006-11E7-4907-9F1E-DB449B7CAA79}" type="slidenum">
              <a:rPr lang="en-US" altLang="ro-RO"/>
              <a:pPr/>
              <a:t>‹#›</a:t>
            </a:fld>
            <a:endParaRPr lang="en-US" altLang="ro-RO"/>
          </a:p>
        </p:txBody>
      </p:sp>
    </p:spTree>
    <p:extLst>
      <p:ext uri="{BB962C8B-B14F-4D97-AF65-F5344CB8AC3E}">
        <p14:creationId xmlns:p14="http://schemas.microsoft.com/office/powerpoint/2010/main" val="288376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3"/>
          <p:cNvSpPr>
            <a:spLocks noGrp="1"/>
          </p:cNvSpPr>
          <p:nvPr>
            <p:ph type="dt" sz="half" idx="10"/>
          </p:nvPr>
        </p:nvSpPr>
        <p:spPr/>
        <p:txBody>
          <a:bodyPr/>
          <a:lstStyle>
            <a:lvl1pPr>
              <a:defRPr/>
            </a:lvl1pPr>
          </a:lstStyle>
          <a:p>
            <a:pPr>
              <a:defRPr/>
            </a:pPr>
            <a:fld id="{A78C7205-B37E-4925-8A54-8912DD3C4179}" type="datetimeFigureOut">
              <a:rPr lang="en-US"/>
              <a:pPr>
                <a:defRPr/>
              </a:pPr>
              <a:t>3/21/2023</a:t>
            </a:fld>
            <a:endParaRPr lang="en-US"/>
          </a:p>
        </p:txBody>
      </p:sp>
      <p:sp>
        <p:nvSpPr>
          <p:cNvPr id="3" name="Substituent subsol 4"/>
          <p:cNvSpPr>
            <a:spLocks noGrp="1"/>
          </p:cNvSpPr>
          <p:nvPr>
            <p:ph type="ftr" sz="quarter" idx="11"/>
          </p:nvPr>
        </p:nvSpPr>
        <p:spPr/>
        <p:txBody>
          <a:bodyPr/>
          <a:lstStyle>
            <a:lvl1pPr>
              <a:defRPr/>
            </a:lvl1pPr>
          </a:lstStyle>
          <a:p>
            <a:pPr>
              <a:defRPr/>
            </a:pPr>
            <a:endParaRPr lang="en-US"/>
          </a:p>
        </p:txBody>
      </p:sp>
      <p:sp>
        <p:nvSpPr>
          <p:cNvPr id="4" name="Substituent număr diapozitiv 5"/>
          <p:cNvSpPr>
            <a:spLocks noGrp="1"/>
          </p:cNvSpPr>
          <p:nvPr>
            <p:ph type="sldNum" sz="quarter" idx="12"/>
          </p:nvPr>
        </p:nvSpPr>
        <p:spPr/>
        <p:txBody>
          <a:bodyPr/>
          <a:lstStyle>
            <a:lvl1pPr>
              <a:defRPr/>
            </a:lvl1pPr>
          </a:lstStyle>
          <a:p>
            <a:fld id="{CAFB9F59-F65B-47A4-B054-5F64792E5D7D}" type="slidenum">
              <a:rPr lang="en-US" altLang="ro-RO"/>
              <a:pPr/>
              <a:t>‹#›</a:t>
            </a:fld>
            <a:endParaRPr lang="en-US" altLang="ro-RO"/>
          </a:p>
        </p:txBody>
      </p:sp>
    </p:spTree>
    <p:extLst>
      <p:ext uri="{BB962C8B-B14F-4D97-AF65-F5344CB8AC3E}">
        <p14:creationId xmlns:p14="http://schemas.microsoft.com/office/powerpoint/2010/main" val="199146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29841" y="457200"/>
            <a:ext cx="2949178" cy="1600200"/>
          </a:xfrm>
        </p:spPr>
        <p:txBody>
          <a:bodyPr anchor="b"/>
          <a:lstStyle>
            <a:lvl1pPr>
              <a:defRPr sz="3200"/>
            </a:lvl1pPr>
          </a:lstStyle>
          <a:p>
            <a:r>
              <a:rPr lang="ro-RO" smtClean="0"/>
              <a:t>Clic pentru editare stil titlu</a:t>
            </a:r>
            <a:endParaRPr lang="ro-RO"/>
          </a:p>
        </p:txBody>
      </p:sp>
      <p:sp>
        <p:nvSpPr>
          <p:cNvPr id="3" name="Substituent conținut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Substituent dată 3"/>
          <p:cNvSpPr>
            <a:spLocks noGrp="1"/>
          </p:cNvSpPr>
          <p:nvPr>
            <p:ph type="dt" sz="half" idx="10"/>
          </p:nvPr>
        </p:nvSpPr>
        <p:spPr/>
        <p:txBody>
          <a:bodyPr/>
          <a:lstStyle>
            <a:lvl1pPr>
              <a:defRPr/>
            </a:lvl1pPr>
          </a:lstStyle>
          <a:p>
            <a:pPr>
              <a:defRPr/>
            </a:pPr>
            <a:fld id="{401E3179-FB3C-4EFD-8A1D-A8BA23C6D346}" type="datetimeFigureOut">
              <a:rPr lang="en-US"/>
              <a:pPr>
                <a:defRPr/>
              </a:pPr>
              <a:t>3/21/2023</a:t>
            </a:fld>
            <a:endParaRPr lang="en-US"/>
          </a:p>
        </p:txBody>
      </p:sp>
      <p:sp>
        <p:nvSpPr>
          <p:cNvPr id="6" name="Substituent subsol 4"/>
          <p:cNvSpPr>
            <a:spLocks noGrp="1"/>
          </p:cNvSpPr>
          <p:nvPr>
            <p:ph type="ftr" sz="quarter" idx="11"/>
          </p:nvPr>
        </p:nvSpPr>
        <p:spPr/>
        <p:txBody>
          <a:bodyPr/>
          <a:lstStyle>
            <a:lvl1pPr>
              <a:defRPr/>
            </a:lvl1pPr>
          </a:lstStyle>
          <a:p>
            <a:pPr>
              <a:defRPr/>
            </a:pPr>
            <a:endParaRPr lang="en-US"/>
          </a:p>
        </p:txBody>
      </p:sp>
      <p:sp>
        <p:nvSpPr>
          <p:cNvPr id="7" name="Substituent număr diapozitiv 5"/>
          <p:cNvSpPr>
            <a:spLocks noGrp="1"/>
          </p:cNvSpPr>
          <p:nvPr>
            <p:ph type="sldNum" sz="quarter" idx="12"/>
          </p:nvPr>
        </p:nvSpPr>
        <p:spPr/>
        <p:txBody>
          <a:bodyPr/>
          <a:lstStyle>
            <a:lvl1pPr>
              <a:defRPr/>
            </a:lvl1pPr>
          </a:lstStyle>
          <a:p>
            <a:fld id="{F48D44BE-B81D-4030-905F-9E3E3783C711}" type="slidenum">
              <a:rPr lang="en-US" altLang="ro-RO"/>
              <a:pPr/>
              <a:t>‹#›</a:t>
            </a:fld>
            <a:endParaRPr lang="en-US" altLang="ro-RO"/>
          </a:p>
        </p:txBody>
      </p:sp>
    </p:spTree>
    <p:extLst>
      <p:ext uri="{BB962C8B-B14F-4D97-AF65-F5344CB8AC3E}">
        <p14:creationId xmlns:p14="http://schemas.microsoft.com/office/powerpoint/2010/main" val="388247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29841" y="457200"/>
            <a:ext cx="2949178" cy="1600200"/>
          </a:xfrm>
        </p:spPr>
        <p:txBody>
          <a:bodyPr anchor="b"/>
          <a:lstStyle>
            <a:lvl1pPr>
              <a:defRPr sz="3200"/>
            </a:lvl1pPr>
          </a:lstStyle>
          <a:p>
            <a:r>
              <a:rPr lang="ro-RO" smtClean="0"/>
              <a:t>Clic pentru editare stil titlu</a:t>
            </a:r>
            <a:endParaRPr lang="ro-RO"/>
          </a:p>
        </p:txBody>
      </p:sp>
      <p:sp>
        <p:nvSpPr>
          <p:cNvPr id="3" name="Substituent imagine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o-RO" noProof="0" smtClean="0"/>
              <a:t>Faceți clic pe pictogramă pentru a adăuga o imagine</a:t>
            </a:r>
            <a:endParaRPr lang="ro-RO" noProof="0"/>
          </a:p>
        </p:txBody>
      </p:sp>
      <p:sp>
        <p:nvSpPr>
          <p:cNvPr id="4" name="Substituent tex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smtClean="0"/>
              <a:t>Clic pentru editare stiluri text Coordonator</a:t>
            </a:r>
          </a:p>
        </p:txBody>
      </p:sp>
      <p:sp>
        <p:nvSpPr>
          <p:cNvPr id="5" name="Substituent dată 3"/>
          <p:cNvSpPr>
            <a:spLocks noGrp="1"/>
          </p:cNvSpPr>
          <p:nvPr>
            <p:ph type="dt" sz="half" idx="10"/>
          </p:nvPr>
        </p:nvSpPr>
        <p:spPr/>
        <p:txBody>
          <a:bodyPr/>
          <a:lstStyle>
            <a:lvl1pPr>
              <a:defRPr/>
            </a:lvl1pPr>
          </a:lstStyle>
          <a:p>
            <a:pPr>
              <a:defRPr/>
            </a:pPr>
            <a:fld id="{EC1D81AE-CEBA-413C-9700-7965C478196C}" type="datetimeFigureOut">
              <a:rPr lang="en-US"/>
              <a:pPr>
                <a:defRPr/>
              </a:pPr>
              <a:t>3/21/2023</a:t>
            </a:fld>
            <a:endParaRPr lang="en-US"/>
          </a:p>
        </p:txBody>
      </p:sp>
      <p:sp>
        <p:nvSpPr>
          <p:cNvPr id="6" name="Substituent subsol 4"/>
          <p:cNvSpPr>
            <a:spLocks noGrp="1"/>
          </p:cNvSpPr>
          <p:nvPr>
            <p:ph type="ftr" sz="quarter" idx="11"/>
          </p:nvPr>
        </p:nvSpPr>
        <p:spPr/>
        <p:txBody>
          <a:bodyPr/>
          <a:lstStyle>
            <a:lvl1pPr>
              <a:defRPr/>
            </a:lvl1pPr>
          </a:lstStyle>
          <a:p>
            <a:pPr>
              <a:defRPr/>
            </a:pPr>
            <a:endParaRPr lang="en-US"/>
          </a:p>
        </p:txBody>
      </p:sp>
      <p:sp>
        <p:nvSpPr>
          <p:cNvPr id="7" name="Substituent număr diapozitiv 5"/>
          <p:cNvSpPr>
            <a:spLocks noGrp="1"/>
          </p:cNvSpPr>
          <p:nvPr>
            <p:ph type="sldNum" sz="quarter" idx="12"/>
          </p:nvPr>
        </p:nvSpPr>
        <p:spPr/>
        <p:txBody>
          <a:bodyPr/>
          <a:lstStyle>
            <a:lvl1pPr>
              <a:defRPr/>
            </a:lvl1pPr>
          </a:lstStyle>
          <a:p>
            <a:fld id="{AF78C5C8-92C7-4A16-9B8D-78D6F1028341}" type="slidenum">
              <a:rPr lang="en-US" altLang="ro-RO"/>
              <a:pPr/>
              <a:t>‹#›</a:t>
            </a:fld>
            <a:endParaRPr lang="en-US" altLang="ro-RO"/>
          </a:p>
        </p:txBody>
      </p:sp>
    </p:spTree>
    <p:extLst>
      <p:ext uri="{BB962C8B-B14F-4D97-AF65-F5344CB8AC3E}">
        <p14:creationId xmlns:p14="http://schemas.microsoft.com/office/powerpoint/2010/main" val="130803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0000"/>
            </a:gs>
            <a:gs pos="24001">
              <a:srgbClr val="FF0000"/>
            </a:gs>
            <a:gs pos="39000">
              <a:srgbClr val="FFFF00"/>
            </a:gs>
            <a:gs pos="64999">
              <a:srgbClr val="FFFF00"/>
            </a:gs>
            <a:gs pos="100000">
              <a:srgbClr val="00B0F0"/>
            </a:gs>
          </a:gsLst>
          <a:lin ang="2700000" scaled="1"/>
        </a:gradFill>
        <a:effectLst/>
      </p:bgPr>
    </p:bg>
    <p:spTree>
      <p:nvGrpSpPr>
        <p:cNvPr id="1" name=""/>
        <p:cNvGrpSpPr/>
        <p:nvPr/>
      </p:nvGrpSpPr>
      <p:grpSpPr>
        <a:xfrm>
          <a:off x="0" y="0"/>
          <a:ext cx="0" cy="0"/>
          <a:chOff x="0" y="0"/>
          <a:chExt cx="0" cy="0"/>
        </a:xfrm>
      </p:grpSpPr>
      <p:sp>
        <p:nvSpPr>
          <p:cNvPr id="1026" name="Substituent titlu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o-RO" altLang="ro-RO" smtClean="0"/>
              <a:t>Clic pentru editare stil titlu</a:t>
            </a:r>
          </a:p>
        </p:txBody>
      </p:sp>
      <p:sp>
        <p:nvSpPr>
          <p:cNvPr id="1027" name="Substituent text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altLang="ro-RO" smtClean="0"/>
              <a:t>Clic pentru editare stiluri text Coordonator</a:t>
            </a:r>
          </a:p>
          <a:p>
            <a:pPr lvl="1"/>
            <a:r>
              <a:rPr lang="ro-RO" altLang="ro-RO" smtClean="0"/>
              <a:t>Al doilea nivel</a:t>
            </a:r>
          </a:p>
          <a:p>
            <a:pPr lvl="2"/>
            <a:r>
              <a:rPr lang="ro-RO" altLang="ro-RO" smtClean="0"/>
              <a:t>Al treilea nivel</a:t>
            </a:r>
          </a:p>
          <a:p>
            <a:pPr lvl="3"/>
            <a:r>
              <a:rPr lang="ro-RO" altLang="ro-RO" smtClean="0"/>
              <a:t>Al patrulea nivel</a:t>
            </a:r>
          </a:p>
          <a:p>
            <a:pPr lvl="4"/>
            <a:r>
              <a:rPr lang="ro-RO" altLang="ro-RO" smtClean="0"/>
              <a:t>Al cincilea nivel</a:t>
            </a:r>
          </a:p>
        </p:txBody>
      </p:sp>
      <p:sp>
        <p:nvSpPr>
          <p:cNvPr id="4" name="Substituent dată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E02D0F5-5EF9-4DAF-AAC7-2BB5062E0C3D}" type="datetimeFigureOut">
              <a:rPr lang="en-US"/>
              <a:pPr>
                <a:defRPr/>
              </a:pPr>
              <a:t>3/21/2023</a:t>
            </a:fld>
            <a:endParaRPr lang="en-US"/>
          </a:p>
        </p:txBody>
      </p:sp>
      <p:sp>
        <p:nvSpPr>
          <p:cNvPr id="5" name="Substituent subsol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ubstituent număr diapozitiv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BC08357-B566-4649-B0AC-A73A37FBB830}" type="slidenum">
              <a:rPr lang="en-US" altLang="ro-RO"/>
              <a:pPr/>
              <a:t>‹#›</a:t>
            </a:fld>
            <a:endParaRPr lang="en-US" altLang="ro-RO"/>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4800600"/>
            <a:ext cx="5181600" cy="990600"/>
          </a:xfrm>
          <a:ln>
            <a:solidFill>
              <a:schemeClr val="accent5">
                <a:lumMod val="60000"/>
                <a:lumOff val="40000"/>
              </a:schemeClr>
            </a:solidFill>
          </a:ln>
          <a:effectLst>
            <a:softEdge rad="31750"/>
          </a:effectLst>
          <a:scene3d>
            <a:camera prst="perspectiveBelow"/>
            <a:lightRig rig="threePt" dir="t"/>
          </a:scene3d>
        </p:spPr>
        <p:txBody>
          <a:bodyPr rtlCol="0">
            <a:normAutofit/>
          </a:bodyPr>
          <a:lstStyle/>
          <a:p>
            <a:pPr algn="r" fontAlgn="auto">
              <a:spcAft>
                <a:spcPts val="0"/>
              </a:spcAft>
              <a:defRPr/>
            </a:pPr>
            <a:r>
              <a:rPr lang="en-US" sz="4000" b="1" dirty="0" smtClean="0">
                <a:solidFill>
                  <a:schemeClr val="bg2">
                    <a:lumMod val="10000"/>
                  </a:schemeClr>
                </a:solidFill>
                <a:latin typeface="Colonna MT" pitchFamily="82" charset="0"/>
              </a:rPr>
              <a:t>Made by </a:t>
            </a:r>
            <a:r>
              <a:rPr lang="en-US" sz="4000" b="1" dirty="0" err="1" smtClean="0">
                <a:solidFill>
                  <a:schemeClr val="bg2">
                    <a:lumMod val="10000"/>
                  </a:schemeClr>
                </a:solidFill>
                <a:latin typeface="Colonna MT" pitchFamily="82" charset="0"/>
              </a:rPr>
              <a:t>Vasile</a:t>
            </a:r>
            <a:r>
              <a:rPr lang="en-US" sz="4000" b="1" dirty="0" smtClean="0">
                <a:solidFill>
                  <a:schemeClr val="bg2">
                    <a:lumMod val="10000"/>
                  </a:schemeClr>
                </a:solidFill>
                <a:latin typeface="Colonna MT" pitchFamily="82" charset="0"/>
              </a:rPr>
              <a:t> Lorena</a:t>
            </a:r>
            <a:endParaRPr lang="en-US" sz="4000" b="1" dirty="0">
              <a:solidFill>
                <a:schemeClr val="bg2">
                  <a:lumMod val="10000"/>
                </a:schemeClr>
              </a:solidFill>
              <a:latin typeface="Colonna MT" pitchFamily="82" charset="0"/>
            </a:endParaRPr>
          </a:p>
        </p:txBody>
      </p:sp>
      <p:sp>
        <p:nvSpPr>
          <p:cNvPr id="5" name="Flowchart: Multidocument 4"/>
          <p:cNvSpPr/>
          <p:nvPr/>
        </p:nvSpPr>
        <p:spPr>
          <a:xfrm>
            <a:off x="2438400" y="609600"/>
            <a:ext cx="5257800" cy="3657600"/>
          </a:xfrm>
          <a:prstGeom prst="flowChartMultidocument">
            <a:avLst/>
          </a:prstGeom>
          <a:solidFill>
            <a:srgbClr val="FFFF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lonna MT" pitchFamily="82" charset="0"/>
              </a:rPr>
              <a:t>The</a:t>
            </a: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lonna MT" pitchFamily="82" charset="0"/>
              </a:rPr>
              <a:t>Ejectable</a:t>
            </a:r>
            <a:r>
              <a:rPr lang="en-US"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lonna MT" pitchFamily="82" charset="0"/>
              </a:rPr>
              <a:t>Seat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altLang="ro-RO" sz="4800" b="1" smtClean="0">
                <a:solidFill>
                  <a:srgbClr val="002060"/>
                </a:solidFill>
              </a:rPr>
              <a:t>Romanians are proud of him!</a:t>
            </a:r>
          </a:p>
        </p:txBody>
      </p:sp>
      <p:pic>
        <p:nvPicPr>
          <p:cNvPr id="2051" name="Picture 3"/>
          <p:cNvPicPr>
            <a:picLocks noGrp="1" noChangeAspect="1" noChangeArrowheads="1"/>
          </p:cNvPicPr>
          <p:nvPr>
            <p:ph idx="1"/>
          </p:nvPr>
        </p:nvPicPr>
        <p:blipFill>
          <a:blip r:embed="rId2">
            <a:duotone>
              <a:prstClr val="black"/>
              <a:srgbClr val="D9C3A5">
                <a:tint val="50000"/>
                <a:satMod val="180000"/>
              </a:srgbClr>
            </a:duotone>
            <a:extLst/>
          </a:blip>
          <a:stretch>
            <a:fillRect/>
          </a:stretch>
        </p:blipFill>
        <p:spPr>
          <a:xfrm>
            <a:off x="1524000" y="1524000"/>
            <a:ext cx="6405563" cy="4763665"/>
          </a:xfrm>
          <a:ln>
            <a:miter lim="800000"/>
            <a:headEnd/>
            <a:tailEnd/>
          </a:ln>
        </p:spPr>
      </p:pic>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altLang="ro-RO" b="1" smtClean="0">
                <a:solidFill>
                  <a:srgbClr val="002060"/>
                </a:solidFill>
              </a:rPr>
              <a:t>The creator and the invention</a:t>
            </a:r>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5863" y="2214563"/>
            <a:ext cx="6772275" cy="3571875"/>
          </a:xfrm>
        </p:spPr>
      </p:pic>
    </p:spTree>
  </p:cSld>
  <p:clrMapOvr>
    <a:masterClrMapping/>
  </p:clrMapOvr>
  <p:transition spd="slow">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altLang="ro-RO" sz="5400" b="1" smtClean="0"/>
              <a:t>This was my presentation!</a:t>
            </a: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4613" y="2230438"/>
            <a:ext cx="3914775" cy="3543300"/>
          </a:xfrm>
        </p:spPr>
      </p:pic>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a:off x="2057400" y="228600"/>
            <a:ext cx="5105400" cy="6096000"/>
          </a:xfrm>
          <a:prstGeom prst="vertic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Arial Unicode MS" pitchFamily="34" charset="-128"/>
                <a:cs typeface="Arial" pitchFamily="34" charset="0"/>
              </a:rPr>
              <a:t>Thank you for watching with patient and interest</a:t>
            </a: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 </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ransition spd="slow">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US" altLang="ro-RO" sz="5400" b="1" smtClean="0">
                <a:solidFill>
                  <a:srgbClr val="002060"/>
                </a:solidFill>
              </a:rPr>
              <a:t>Who is Anastase Dragomir?</a:t>
            </a:r>
          </a:p>
        </p:txBody>
      </p:sp>
      <p:sp>
        <p:nvSpPr>
          <p:cNvPr id="3" name="Content Placeholder 2"/>
          <p:cNvSpPr>
            <a:spLocks noGrp="1"/>
          </p:cNvSpPr>
          <p:nvPr>
            <p:ph sz="half" idx="1"/>
          </p:nvPr>
        </p:nvSpPr>
        <p:spPr>
          <a:xfrm>
            <a:off x="228600" y="1828800"/>
            <a:ext cx="5791200" cy="4572000"/>
          </a:xfrm>
          <a:ln>
            <a:solidFill>
              <a:schemeClr val="bg1">
                <a:lumMod val="65000"/>
              </a:schemeClr>
            </a:solidFill>
          </a:ln>
        </p:spPr>
        <p:txBody>
          <a:bodyPr rtlCol="0">
            <a:noAutofit/>
          </a:bodyPr>
          <a:lstStyle/>
          <a:p>
            <a:pPr fontAlgn="auto">
              <a:spcAft>
                <a:spcPts val="0"/>
              </a:spcAft>
              <a:buClr>
                <a:schemeClr val="accent1">
                  <a:lumMod val="75000"/>
                </a:schemeClr>
              </a:buClr>
              <a:defRPr/>
            </a:pPr>
            <a:r>
              <a:rPr lang="en-US" sz="2400" dirty="0" err="1" smtClean="0">
                <a:latin typeface="Arial" pitchFamily="34" charset="0"/>
                <a:cs typeface="Arial" pitchFamily="34" charset="0"/>
              </a:rPr>
              <a:t>Anastase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Dragomir</a:t>
            </a:r>
            <a:r>
              <a:rPr lang="en-US" sz="2400" dirty="0" smtClean="0">
                <a:latin typeface="Arial" pitchFamily="34" charset="0"/>
                <a:cs typeface="Arial" pitchFamily="34" charset="0"/>
              </a:rPr>
              <a:t>(1896-1966) was a distinguished Romanian inventor, born in Br</a:t>
            </a:r>
            <a:r>
              <a:rPr lang="vi-VN" sz="2400" dirty="0" smtClean="0">
                <a:cs typeface="Arial" pitchFamily="34" charset="0"/>
              </a:rPr>
              <a:t>ă</a:t>
            </a:r>
            <a:r>
              <a:rPr lang="en-US" sz="2400" dirty="0" err="1" smtClean="0">
                <a:latin typeface="Arial" pitchFamily="34" charset="0"/>
                <a:cs typeface="Arial" pitchFamily="34" charset="0"/>
              </a:rPr>
              <a:t>ila</a:t>
            </a:r>
            <a:r>
              <a:rPr lang="en-US" sz="2400" dirty="0" smtClean="0">
                <a:latin typeface="Arial" pitchFamily="34" charset="0"/>
                <a:cs typeface="Arial" pitchFamily="34" charset="0"/>
              </a:rPr>
              <a:t>, who worked in France at several aircraft factories, where he perfected a system to save pilots and passengers in case of accidents.</a:t>
            </a:r>
          </a:p>
          <a:p>
            <a:pPr fontAlgn="auto">
              <a:spcAft>
                <a:spcPts val="0"/>
              </a:spcAft>
              <a:defRPr/>
            </a:pPr>
            <a:r>
              <a:rPr lang="en-US" sz="2400" dirty="0" smtClean="0">
                <a:latin typeface="Arial" pitchFamily="34" charset="0"/>
                <a:cs typeface="Arial" pitchFamily="34" charset="0"/>
              </a:rPr>
              <a:t>During his childhood, </a:t>
            </a:r>
            <a:r>
              <a:rPr lang="en-US" sz="2400" dirty="0" err="1" smtClean="0">
                <a:latin typeface="Arial" pitchFamily="34" charset="0"/>
                <a:cs typeface="Arial" pitchFamily="34" charset="0"/>
              </a:rPr>
              <a:t>Anastase</a:t>
            </a:r>
            <a:r>
              <a:rPr lang="en-US" sz="2400" dirty="0" smtClean="0">
                <a:latin typeface="Arial" pitchFamily="34" charset="0"/>
                <a:cs typeface="Arial" pitchFamily="34" charset="0"/>
              </a:rPr>
              <a:t> witnessed the test rumors of </a:t>
            </a:r>
            <a:r>
              <a:rPr lang="en-US" sz="2400" dirty="0" err="1" smtClean="0">
                <a:latin typeface="Arial" pitchFamily="34" charset="0"/>
                <a:cs typeface="Arial" pitchFamily="34" charset="0"/>
              </a:rPr>
              <a:t>Vuia</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Vlaicu</a:t>
            </a:r>
            <a:r>
              <a:rPr lang="en-US" sz="2400" dirty="0" smtClean="0">
                <a:latin typeface="Arial" pitchFamily="34" charset="0"/>
                <a:cs typeface="Arial" pitchFamily="34" charset="0"/>
              </a:rPr>
              <a:t>, but was also marked by the death of the second during a flight made in 1913 with the purpose of crossing </a:t>
            </a:r>
            <a:r>
              <a:rPr lang="en-US" dirty="0" smtClean="0">
                <a:latin typeface="Arial" pitchFamily="34" charset="0"/>
                <a:cs typeface="Arial" pitchFamily="34" charset="0"/>
              </a:rPr>
              <a:t>the </a:t>
            </a:r>
            <a:r>
              <a:rPr lang="en-US" sz="2400" dirty="0" smtClean="0">
                <a:latin typeface="Arial" pitchFamily="34" charset="0"/>
                <a:cs typeface="Arial" pitchFamily="34" charset="0"/>
              </a:rPr>
              <a:t>Carpathians.</a:t>
            </a:r>
            <a:endParaRPr lang="en-US" sz="2400" dirty="0">
              <a:latin typeface="Arial" pitchFamily="34" charset="0"/>
              <a:cs typeface="Arial" pitchFamily="34" charset="0"/>
            </a:endParaRPr>
          </a:p>
        </p:txBody>
      </p:sp>
      <p:pic>
        <p:nvPicPr>
          <p:cNvPr id="410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2438400"/>
            <a:ext cx="2819400" cy="3724275"/>
          </a:xfrm>
        </p:spPr>
      </p:pic>
    </p:spTree>
  </p:cSld>
  <p:clrMapOvr>
    <a:masterClrMapping/>
  </p:clrMapOvr>
  <p:transition spd="slow">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304800"/>
            <a:ext cx="7886700" cy="852488"/>
          </a:xfrm>
        </p:spPr>
        <p:txBody>
          <a:bodyPr/>
          <a:lstStyle/>
          <a:p>
            <a:pPr algn="ctr"/>
            <a:r>
              <a:rPr lang="en-US" altLang="ro-RO" sz="5400" b="1" smtClean="0">
                <a:solidFill>
                  <a:srgbClr val="002060"/>
                </a:solidFill>
              </a:rPr>
              <a:t>The Catapulting Cabin</a:t>
            </a:r>
          </a:p>
        </p:txBody>
      </p:sp>
      <p:sp>
        <p:nvSpPr>
          <p:cNvPr id="3" name="Content Placeholder 2"/>
          <p:cNvSpPr>
            <a:spLocks noGrp="1"/>
          </p:cNvSpPr>
          <p:nvPr>
            <p:ph sz="half" idx="1"/>
          </p:nvPr>
        </p:nvSpPr>
        <p:spPr>
          <a:xfrm>
            <a:off x="152400" y="1600200"/>
            <a:ext cx="5257800" cy="4800600"/>
          </a:xfrm>
          <a:noFill/>
          <a:ln>
            <a:noFill/>
          </a:ln>
          <a:effectLst>
            <a:outerShdw blurRad="63500" dist="25400" dir="5400000" rotWithShape="0">
              <a:srgbClr val="000000">
                <a:alpha val="43137"/>
              </a:srgbClr>
            </a:outerShdw>
            <a:softEdge rad="12700"/>
          </a:effectLst>
        </p:spPr>
        <p:style>
          <a:lnRef idx="1">
            <a:schemeClr val="accent1"/>
          </a:lnRef>
          <a:fillRef idx="2">
            <a:schemeClr val="accent1"/>
          </a:fillRef>
          <a:effectRef idx="1">
            <a:schemeClr val="accent1"/>
          </a:effectRef>
          <a:fontRef idx="minor">
            <a:schemeClr val="dk1"/>
          </a:fontRef>
        </p:style>
        <p:txBody>
          <a:bodyPr rtlCol="0">
            <a:noAutofit/>
          </a:bodyPr>
          <a:lstStyle/>
          <a:p>
            <a:pPr fontAlgn="auto">
              <a:spcAft>
                <a:spcPts val="0"/>
              </a:spcAft>
              <a:buClr>
                <a:srgbClr val="C00000"/>
              </a:buClr>
              <a:defRPr/>
            </a:pPr>
            <a:r>
              <a:rPr lang="en-US" sz="2400" b="1" dirty="0" smtClean="0">
                <a:solidFill>
                  <a:srgbClr val="002060"/>
                </a:solidFill>
              </a:rPr>
              <a:t>During several years of studies and experiments at his workplaces, </a:t>
            </a:r>
            <a:r>
              <a:rPr lang="en-US" sz="2400" b="1" dirty="0" err="1" smtClean="0">
                <a:solidFill>
                  <a:srgbClr val="002060"/>
                </a:solidFill>
              </a:rPr>
              <a:t>Anastase</a:t>
            </a:r>
            <a:r>
              <a:rPr lang="en-US" sz="2400" b="1" dirty="0" smtClean="0">
                <a:solidFill>
                  <a:srgbClr val="002060"/>
                </a:solidFill>
              </a:rPr>
              <a:t> </a:t>
            </a:r>
            <a:r>
              <a:rPr lang="en-US" sz="2400" b="1" dirty="0" err="1" smtClean="0">
                <a:solidFill>
                  <a:srgbClr val="002060"/>
                </a:solidFill>
              </a:rPr>
              <a:t>Dragomir</a:t>
            </a:r>
            <a:r>
              <a:rPr lang="en-US" sz="2400" b="1" dirty="0" smtClean="0">
                <a:solidFill>
                  <a:srgbClr val="002060"/>
                </a:solidFill>
              </a:rPr>
              <a:t> manages to develop a first real security system, and in his efforts was helped by another Romanian, </a:t>
            </a:r>
            <a:r>
              <a:rPr lang="en-US" sz="2400" b="1" dirty="0" err="1" smtClean="0">
                <a:solidFill>
                  <a:srgbClr val="002060"/>
                </a:solidFill>
              </a:rPr>
              <a:t>Tanase</a:t>
            </a:r>
            <a:r>
              <a:rPr lang="en-US" sz="2400" b="1" dirty="0" smtClean="0">
                <a:solidFill>
                  <a:srgbClr val="002060"/>
                </a:solidFill>
              </a:rPr>
              <a:t> </a:t>
            </a:r>
            <a:r>
              <a:rPr lang="en-US" sz="2400" b="1" dirty="0" err="1" smtClean="0">
                <a:solidFill>
                  <a:srgbClr val="002060"/>
                </a:solidFill>
              </a:rPr>
              <a:t>Dobrescu</a:t>
            </a:r>
            <a:r>
              <a:rPr lang="en-US" sz="2400" b="1" dirty="0" smtClean="0">
                <a:solidFill>
                  <a:srgbClr val="002060"/>
                </a:solidFill>
              </a:rPr>
              <a:t>. </a:t>
            </a:r>
          </a:p>
          <a:p>
            <a:pPr fontAlgn="auto">
              <a:spcAft>
                <a:spcPts val="0"/>
              </a:spcAft>
              <a:buClr>
                <a:srgbClr val="C00000"/>
              </a:buClr>
              <a:defRPr/>
            </a:pPr>
            <a:r>
              <a:rPr lang="en-US" sz="2400" b="1" dirty="0" smtClean="0">
                <a:solidFill>
                  <a:srgbClr val="002060"/>
                </a:solidFill>
              </a:rPr>
              <a:t>Thus, on November 3, 1928 , he filed a patent application in France with</a:t>
            </a:r>
            <a:r>
              <a:rPr lang="ro-RO" sz="2400" b="1" dirty="0" smtClean="0">
                <a:solidFill>
                  <a:srgbClr val="002060"/>
                </a:solidFill>
              </a:rPr>
              <a:t> </a:t>
            </a:r>
            <a:r>
              <a:rPr lang="en-US" sz="2400" b="1" dirty="0" smtClean="0">
                <a:solidFill>
                  <a:srgbClr val="002060"/>
                </a:solidFill>
              </a:rPr>
              <a:t>the name ‘’Nouveau </a:t>
            </a:r>
            <a:r>
              <a:rPr lang="en-US" sz="2400" b="1" dirty="0" err="1" smtClean="0">
                <a:solidFill>
                  <a:srgbClr val="002060"/>
                </a:solidFill>
              </a:rPr>
              <a:t>systѐme</a:t>
            </a:r>
            <a:r>
              <a:rPr lang="en-US" sz="2400" b="1" dirty="0" smtClean="0">
                <a:solidFill>
                  <a:srgbClr val="002060"/>
                </a:solidFill>
              </a:rPr>
              <a:t> de montage des parachutes </a:t>
            </a:r>
            <a:r>
              <a:rPr lang="en-US" sz="2400" b="1" dirty="0" err="1" smtClean="0">
                <a:solidFill>
                  <a:srgbClr val="002060"/>
                </a:solidFill>
              </a:rPr>
              <a:t>dans</a:t>
            </a:r>
            <a:r>
              <a:rPr lang="en-US" sz="2400" b="1" dirty="0" smtClean="0">
                <a:solidFill>
                  <a:srgbClr val="002060"/>
                </a:solidFill>
              </a:rPr>
              <a:t> les </a:t>
            </a:r>
            <a:r>
              <a:rPr lang="en-US" sz="2400" b="1" dirty="0" err="1" smtClean="0">
                <a:solidFill>
                  <a:srgbClr val="002060"/>
                </a:solidFill>
              </a:rPr>
              <a:t>appareils</a:t>
            </a:r>
            <a:r>
              <a:rPr lang="en-US" sz="2400" b="1" dirty="0" smtClean="0">
                <a:solidFill>
                  <a:srgbClr val="002060"/>
                </a:solidFill>
              </a:rPr>
              <a:t> de locomotion </a:t>
            </a:r>
            <a:r>
              <a:rPr lang="en-US" sz="2400" b="1" dirty="0" err="1" smtClean="0">
                <a:solidFill>
                  <a:srgbClr val="002060"/>
                </a:solidFill>
              </a:rPr>
              <a:t>aѐrienn</a:t>
            </a:r>
            <a:r>
              <a:rPr lang="en-US" sz="2400" b="1" dirty="0" smtClean="0">
                <a:solidFill>
                  <a:srgbClr val="002060"/>
                </a:solidFill>
              </a:rPr>
              <a:t>’’, which in English translates to ‘’New system for mounting parachutes on apparatus air movement’’. </a:t>
            </a:r>
            <a:endParaRPr lang="en-US" sz="2400" b="1" dirty="0">
              <a:solidFill>
                <a:srgbClr val="002060"/>
              </a:solidFill>
            </a:endParaRPr>
          </a:p>
        </p:txBody>
      </p:sp>
      <p:pic>
        <p:nvPicPr>
          <p:cNvPr id="51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9575" y="2606675"/>
            <a:ext cx="3578225" cy="2840038"/>
          </a:xfrm>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447800"/>
            <a:ext cx="3429000" cy="4217988"/>
          </a:xfrm>
        </p:spPr>
      </p:pic>
      <p:sp>
        <p:nvSpPr>
          <p:cNvPr id="4" name="Content Placeholder 3"/>
          <p:cNvSpPr>
            <a:spLocks noGrp="1"/>
          </p:cNvSpPr>
          <p:nvPr>
            <p:ph sz="half" idx="2"/>
          </p:nvPr>
        </p:nvSpPr>
        <p:spPr>
          <a:xfrm>
            <a:off x="3810000" y="457200"/>
            <a:ext cx="5183188" cy="5997575"/>
          </a:xfrm>
          <a:ln w="28575">
            <a:solidFill>
              <a:schemeClr val="bg1">
                <a:lumMod val="95000"/>
              </a:schemeClr>
            </a:solidFill>
            <a:prstDash val="sysDot"/>
          </a:ln>
        </p:spPr>
        <p:txBody>
          <a:bodyPr rtlCol="0" anchor="ctr">
            <a:noAutofit/>
          </a:bodyPr>
          <a:lstStyle/>
          <a:p>
            <a:pPr fontAlgn="auto">
              <a:spcAft>
                <a:spcPts val="0"/>
              </a:spcAft>
              <a:buClr>
                <a:srgbClr val="002060"/>
              </a:buClr>
              <a:buFont typeface="Wingdings" pitchFamily="2" charset="2"/>
              <a:buChar char="Ø"/>
              <a:defRPr/>
            </a:pPr>
            <a:r>
              <a:rPr lang="en-US" sz="2400" b="1" dirty="0" err="1" smtClean="0">
                <a:solidFill>
                  <a:srgbClr val="002060"/>
                </a:solidFill>
              </a:rPr>
              <a:t>Dragomir</a:t>
            </a:r>
            <a:r>
              <a:rPr lang="en-US" sz="2400" b="1" dirty="0" smtClean="0">
                <a:solidFill>
                  <a:srgbClr val="002060"/>
                </a:solidFill>
              </a:rPr>
              <a:t> managed to test the invention for the first time on August 29,1929,due to the numerous financial difficulties that the aviation industry was experiencing.</a:t>
            </a:r>
          </a:p>
          <a:p>
            <a:pPr fontAlgn="auto">
              <a:spcAft>
                <a:spcPts val="0"/>
              </a:spcAft>
              <a:buClr>
                <a:srgbClr val="002060"/>
              </a:buClr>
              <a:buFont typeface="Wingdings" pitchFamily="2" charset="2"/>
              <a:buChar char="Ø"/>
              <a:defRPr/>
            </a:pPr>
            <a:r>
              <a:rPr lang="en-US" sz="2400" b="1" dirty="0" smtClean="0">
                <a:solidFill>
                  <a:srgbClr val="002060"/>
                </a:solidFill>
              </a:rPr>
              <a:t> The experiment took place near </a:t>
            </a:r>
            <a:r>
              <a:rPr lang="en-US" sz="2400" b="1" dirty="0" err="1" smtClean="0">
                <a:solidFill>
                  <a:srgbClr val="002060"/>
                </a:solidFill>
              </a:rPr>
              <a:t>Orly</a:t>
            </a:r>
            <a:r>
              <a:rPr lang="en-US" sz="2400" b="1" dirty="0" smtClean="0">
                <a:solidFill>
                  <a:srgbClr val="002060"/>
                </a:solidFill>
              </a:rPr>
              <a:t> Airport near Paris.     </a:t>
            </a:r>
            <a:endParaRPr lang="ro-RO" sz="2400" b="1" dirty="0" smtClean="0">
              <a:solidFill>
                <a:srgbClr val="002060"/>
              </a:solidFill>
            </a:endParaRPr>
          </a:p>
          <a:p>
            <a:pPr fontAlgn="auto">
              <a:spcAft>
                <a:spcPts val="0"/>
              </a:spcAft>
              <a:buClr>
                <a:srgbClr val="002060"/>
              </a:buClr>
              <a:buFont typeface="Wingdings" pitchFamily="2" charset="2"/>
              <a:buChar char="Ø"/>
              <a:defRPr/>
            </a:pPr>
            <a:r>
              <a:rPr lang="en-US" sz="2400" b="1" dirty="0" smtClean="0">
                <a:solidFill>
                  <a:srgbClr val="002060"/>
                </a:solidFill>
              </a:rPr>
              <a:t>An aircraft of the French company Farman was used in the test where a catapulting cab was mounted and the experiment was a real success.</a:t>
            </a:r>
          </a:p>
          <a:p>
            <a:pPr fontAlgn="auto">
              <a:spcAft>
                <a:spcPts val="0"/>
              </a:spcAft>
              <a:buClr>
                <a:srgbClr val="002060"/>
              </a:buClr>
              <a:buFont typeface="Wingdings" pitchFamily="2" charset="2"/>
              <a:buChar char="Ø"/>
              <a:defRPr/>
            </a:pPr>
            <a:r>
              <a:rPr lang="en-US" sz="2400" b="1" dirty="0" smtClean="0">
                <a:solidFill>
                  <a:srgbClr val="002060"/>
                </a:solidFill>
              </a:rPr>
              <a:t> The French press of the day praised the invention of the novel and its contribution to improving safety for pilots.</a:t>
            </a:r>
            <a:endParaRPr lang="en-US" sz="2400" b="1" dirty="0">
              <a:solidFill>
                <a:srgbClr val="002060"/>
              </a:solidFill>
            </a:endParaRP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381000"/>
            <a:ext cx="7497763" cy="838200"/>
          </a:xfrm>
        </p:spPr>
        <p:txBody>
          <a:bodyPr/>
          <a:lstStyle/>
          <a:p>
            <a:pPr algn="ctr"/>
            <a:r>
              <a:rPr lang="en-US" altLang="ro-RO" b="1" smtClean="0">
                <a:solidFill>
                  <a:srgbClr val="002060"/>
                </a:solidFill>
              </a:rPr>
              <a:t>History of flying machines</a:t>
            </a:r>
          </a:p>
        </p:txBody>
      </p:sp>
      <p:sp>
        <p:nvSpPr>
          <p:cNvPr id="3" name="Content Placeholder 2"/>
          <p:cNvSpPr>
            <a:spLocks noGrp="1"/>
          </p:cNvSpPr>
          <p:nvPr>
            <p:ph idx="1"/>
          </p:nvPr>
        </p:nvSpPr>
        <p:spPr>
          <a:xfrm>
            <a:off x="304800" y="1447800"/>
            <a:ext cx="8534400" cy="5029200"/>
          </a:xfrm>
          <a:ln>
            <a:solidFill>
              <a:schemeClr val="bg2">
                <a:lumMod val="50000"/>
              </a:schemeClr>
            </a:solidFill>
          </a:ln>
        </p:spPr>
        <p:txBody>
          <a:bodyPr rtlCol="0" anchor="ctr">
            <a:normAutofit fontScale="77500" lnSpcReduction="20000"/>
          </a:bodyPr>
          <a:lstStyle/>
          <a:p>
            <a:pPr fontAlgn="auto">
              <a:spcAft>
                <a:spcPts val="0"/>
              </a:spcAft>
              <a:buFont typeface="Wingdings" pitchFamily="2" charset="2"/>
              <a:buChar char="Ø"/>
              <a:defRPr/>
            </a:pPr>
            <a:r>
              <a:rPr lang="en-US" dirty="0" smtClean="0"/>
              <a:t>At the beginning of the 20th century, the aviation industry was only at the beginning, at a time when the various flying machines that emerged overnight were improving at an accelerated pace. </a:t>
            </a:r>
          </a:p>
          <a:p>
            <a:pPr fontAlgn="auto">
              <a:spcAft>
                <a:spcPts val="0"/>
              </a:spcAft>
              <a:buFont typeface="Wingdings" pitchFamily="2" charset="2"/>
              <a:buChar char="Ø"/>
              <a:defRPr/>
            </a:pPr>
            <a:r>
              <a:rPr lang="en-US" dirty="0" smtClean="0"/>
              <a:t> Among the key personalities of the field were </a:t>
            </a:r>
            <a:r>
              <a:rPr lang="en-US" dirty="0" err="1" smtClean="0"/>
              <a:t>Traian</a:t>
            </a:r>
            <a:r>
              <a:rPr lang="en-US" dirty="0" smtClean="0"/>
              <a:t> </a:t>
            </a:r>
            <a:r>
              <a:rPr lang="en-US" dirty="0" err="1" smtClean="0"/>
              <a:t>Vuia</a:t>
            </a:r>
            <a:r>
              <a:rPr lang="en-US" dirty="0" smtClean="0"/>
              <a:t> and </a:t>
            </a:r>
            <a:r>
              <a:rPr lang="en-US" dirty="0" err="1" smtClean="0"/>
              <a:t>Aurel</a:t>
            </a:r>
            <a:r>
              <a:rPr lang="en-US" dirty="0" smtClean="0"/>
              <a:t> </a:t>
            </a:r>
            <a:r>
              <a:rPr lang="en-US" dirty="0" err="1" smtClean="0"/>
              <a:t>Vlaicu</a:t>
            </a:r>
            <a:r>
              <a:rPr lang="en-US" dirty="0" smtClean="0"/>
              <a:t>, globally recognized for their merits in the development of aviation.</a:t>
            </a:r>
          </a:p>
          <a:p>
            <a:pPr fontAlgn="auto">
              <a:spcAft>
                <a:spcPts val="0"/>
              </a:spcAft>
              <a:buFont typeface="Wingdings" pitchFamily="2" charset="2"/>
              <a:buChar char="Ø"/>
              <a:defRPr/>
            </a:pPr>
            <a:r>
              <a:rPr lang="en-US" dirty="0" smtClean="0"/>
              <a:t>All of these aircraft inventors included some engineers who were thinking about the safety of the pilots. What chances of survival in the event of a technical failure on board, so common in an area at the beginning of its development?</a:t>
            </a:r>
          </a:p>
          <a:p>
            <a:pPr fontAlgn="auto">
              <a:spcAft>
                <a:spcPts val="0"/>
              </a:spcAft>
              <a:buFont typeface="Wingdings" pitchFamily="2" charset="2"/>
              <a:buChar char="Ø"/>
              <a:defRPr/>
            </a:pPr>
            <a:r>
              <a:rPr lang="en-US" dirty="0" smtClean="0"/>
              <a:t>As we all know on the basis of aviation accidents occurring today, the chances of survival on a plane tend to zero. This does not mean, however, that there are no different ways to increase the chances of survival, especially in the case of military aircraft, which usually have a single pilot on board.</a:t>
            </a:r>
          </a:p>
          <a:p>
            <a:pPr fontAlgn="auto">
              <a:spcAft>
                <a:spcPts val="0"/>
              </a:spcAft>
              <a:buFont typeface="Wingdings" pitchFamily="2" charset="2"/>
              <a:buChar char="Ø"/>
              <a:defRPr/>
            </a:pPr>
            <a:r>
              <a:rPr lang="en-US" dirty="0" smtClean="0"/>
              <a:t>The development of these systems began in the same period of aviation debut, and a pioneer in this field was also a Romanian engineer.</a:t>
            </a:r>
            <a:endParaRPr lang="en-US" dirty="0"/>
          </a:p>
        </p:txBody>
      </p:sp>
    </p:spTree>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altLang="ro-RO" b="1" smtClean="0">
                <a:solidFill>
                  <a:srgbClr val="002060"/>
                </a:solidFill>
              </a:rPr>
              <a:t>The Ejectable Seat have appeared on postage stamps</a:t>
            </a:r>
          </a:p>
        </p:txBody>
      </p:sp>
      <p:pic>
        <p:nvPicPr>
          <p:cNvPr id="1026" name="Picture 2"/>
          <p:cNvPicPr>
            <a:picLocks noGrp="1" noChangeAspect="1" noChangeArrowheads="1"/>
          </p:cNvPicPr>
          <p:nvPr>
            <p:ph idx="1"/>
          </p:nvPr>
        </p:nvPicPr>
        <p:blipFill>
          <a:blip r:embed="rId2">
            <a:extLst/>
          </a:blip>
          <a:stretch>
            <a:fillRect/>
          </a:stretch>
        </p:blipFill>
        <p:spPr>
          <a:xfrm>
            <a:off x="1676400" y="2057400"/>
            <a:ext cx="5915025" cy="40785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81000"/>
            <a:ext cx="7886700" cy="700088"/>
          </a:xfrm>
        </p:spPr>
        <p:txBody>
          <a:bodyPr/>
          <a:lstStyle/>
          <a:p>
            <a:pPr algn="ctr"/>
            <a:r>
              <a:rPr lang="en-US" altLang="ro-RO" b="1" smtClean="0">
                <a:solidFill>
                  <a:srgbClr val="002060"/>
                </a:solidFill>
              </a:rPr>
              <a:t>Improve the Ejectable Seat</a:t>
            </a:r>
          </a:p>
        </p:txBody>
      </p:sp>
      <p:sp>
        <p:nvSpPr>
          <p:cNvPr id="3" name="Content Placeholder 2"/>
          <p:cNvSpPr>
            <a:spLocks noGrp="1"/>
          </p:cNvSpPr>
          <p:nvPr>
            <p:ph sz="half" idx="1"/>
          </p:nvPr>
        </p:nvSpPr>
        <p:spPr>
          <a:xfrm>
            <a:off x="228600" y="1219200"/>
            <a:ext cx="5181600" cy="5410200"/>
          </a:xfrm>
        </p:spPr>
        <p:txBody>
          <a:bodyPr rtlCol="0">
            <a:normAutofit lnSpcReduction="10000"/>
          </a:bodyPr>
          <a:lstStyle/>
          <a:p>
            <a:pPr fontAlgn="auto">
              <a:spcAft>
                <a:spcPts val="0"/>
              </a:spcAft>
              <a:buClr>
                <a:schemeClr val="accent4">
                  <a:lumMod val="50000"/>
                </a:schemeClr>
              </a:buClr>
              <a:buFont typeface="Wingdings" pitchFamily="2" charset="2"/>
              <a:buChar char="Ø"/>
              <a:defRPr/>
            </a:pPr>
            <a:r>
              <a:rPr lang="en-US" b="1" dirty="0" err="1" smtClean="0">
                <a:solidFill>
                  <a:srgbClr val="002060"/>
                </a:solidFill>
              </a:rPr>
              <a:t>Anastase</a:t>
            </a:r>
            <a:r>
              <a:rPr lang="en-US" b="1" dirty="0" smtClean="0">
                <a:solidFill>
                  <a:srgbClr val="002060"/>
                </a:solidFill>
              </a:rPr>
              <a:t> </a:t>
            </a:r>
            <a:r>
              <a:rPr lang="en-US" b="1" dirty="0" err="1" smtClean="0">
                <a:solidFill>
                  <a:srgbClr val="002060"/>
                </a:solidFill>
              </a:rPr>
              <a:t>Dragomir</a:t>
            </a:r>
            <a:r>
              <a:rPr lang="en-US" b="1" dirty="0" smtClean="0">
                <a:solidFill>
                  <a:srgbClr val="002060"/>
                </a:solidFill>
              </a:rPr>
              <a:t>,</a:t>
            </a:r>
            <a:r>
              <a:rPr lang="ro-RO" b="1" dirty="0" smtClean="0">
                <a:solidFill>
                  <a:srgbClr val="002060"/>
                </a:solidFill>
              </a:rPr>
              <a:t> </a:t>
            </a:r>
            <a:r>
              <a:rPr lang="en-US" b="1" dirty="0" smtClean="0">
                <a:solidFill>
                  <a:srgbClr val="002060"/>
                </a:solidFill>
              </a:rPr>
              <a:t>however,</a:t>
            </a:r>
            <a:r>
              <a:rPr lang="ro-RO" b="1" dirty="0" smtClean="0">
                <a:solidFill>
                  <a:srgbClr val="002060"/>
                </a:solidFill>
              </a:rPr>
              <a:t> </a:t>
            </a:r>
            <a:r>
              <a:rPr lang="en-US" b="1" dirty="0" smtClean="0">
                <a:solidFill>
                  <a:srgbClr val="002060"/>
                </a:solidFill>
              </a:rPr>
              <a:t>was not only satisfied with obtaining the patent for the first version of the catapult able cab, so in the coming years he worked to improve it . </a:t>
            </a:r>
          </a:p>
          <a:p>
            <a:pPr fontAlgn="auto">
              <a:spcAft>
                <a:spcPts val="0"/>
              </a:spcAft>
              <a:buClr>
                <a:schemeClr val="accent4">
                  <a:lumMod val="75000"/>
                </a:schemeClr>
              </a:buClr>
              <a:buFont typeface="Wingdings" pitchFamily="2" charset="2"/>
              <a:buChar char="Ø"/>
              <a:defRPr/>
            </a:pPr>
            <a:r>
              <a:rPr lang="en-US" b="1" dirty="0" smtClean="0">
                <a:solidFill>
                  <a:srgbClr val="002060"/>
                </a:solidFill>
              </a:rPr>
              <a:t>He therefore introduced a number of factors, such as air scrambling at over 4,000 meters,</a:t>
            </a:r>
            <a:r>
              <a:rPr lang="ro-RO" b="1" dirty="0" smtClean="0">
                <a:solidFill>
                  <a:srgbClr val="002060"/>
                </a:solidFill>
              </a:rPr>
              <a:t> </a:t>
            </a:r>
            <a:r>
              <a:rPr lang="en-US" b="1" dirty="0" smtClean="0">
                <a:solidFill>
                  <a:srgbClr val="002060"/>
                </a:solidFill>
              </a:rPr>
              <a:t>drastic drop in temperature in such a situation, or 3-ton-high-powered air flow that strikes the pilot catapulting out of a high-plane flying at 1,000 kilometers per hour.</a:t>
            </a:r>
            <a:endParaRPr lang="en-US" b="1" dirty="0">
              <a:solidFill>
                <a:srgbClr val="002060"/>
              </a:solidFill>
            </a:endParaRPr>
          </a:p>
        </p:txBody>
      </p:sp>
      <p:pic>
        <p:nvPicPr>
          <p:cNvPr id="922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1180" r="18233" b="2493"/>
          <a:stretch>
            <a:fillRect/>
          </a:stretch>
        </p:blipFill>
        <p:spPr>
          <a:xfrm>
            <a:off x="5453063" y="1657350"/>
            <a:ext cx="3538537" cy="4667250"/>
          </a:xfrm>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half" idx="1"/>
          </p:nvPr>
        </p:nvSpPr>
        <p:spPr>
          <a:xfrm>
            <a:off x="228600" y="258763"/>
            <a:ext cx="4419600" cy="6370637"/>
          </a:xfrm>
        </p:spPr>
        <p:txBody>
          <a:bodyPr/>
          <a:lstStyle/>
          <a:p>
            <a:r>
              <a:rPr lang="en-US" altLang="ro-RO" sz="2400" smtClean="0">
                <a:solidFill>
                  <a:srgbClr val="002060"/>
                </a:solidFill>
              </a:rPr>
              <a:t>In this sense, Dragomir obtained a new invention patent in 1950 with the name of a ‘’parachute cell; but this time we are speaking of a English one, which in the description mentioned:</a:t>
            </a:r>
          </a:p>
          <a:p>
            <a:r>
              <a:rPr lang="en-US" altLang="ro-RO" sz="2400" smtClean="0">
                <a:solidFill>
                  <a:srgbClr val="002060"/>
                </a:solidFill>
              </a:rPr>
              <a:t> ‘’the use of a sliding curved back for the ejection of the cabins either on the floor or on top;</a:t>
            </a:r>
          </a:p>
          <a:p>
            <a:r>
              <a:rPr lang="en-US" altLang="ro-RO" sz="2400" smtClean="0">
                <a:solidFill>
                  <a:srgbClr val="002060"/>
                </a:solidFill>
              </a:rPr>
              <a:t> the use of a watertight or semi-rigid cabin,</a:t>
            </a:r>
            <a:r>
              <a:rPr lang="ro-RO" altLang="ro-RO" sz="2400" smtClean="0">
                <a:solidFill>
                  <a:srgbClr val="002060"/>
                </a:solidFill>
              </a:rPr>
              <a:t> </a:t>
            </a:r>
            <a:r>
              <a:rPr lang="en-US" altLang="ro-RO" sz="2400" smtClean="0">
                <a:solidFill>
                  <a:srgbClr val="002060"/>
                </a:solidFill>
              </a:rPr>
              <a:t>depending on the flight at certain heights</a:t>
            </a:r>
          </a:p>
          <a:p>
            <a:r>
              <a:rPr lang="en-US" altLang="ro-RO" sz="2400" smtClean="0">
                <a:solidFill>
                  <a:srgbClr val="002060"/>
                </a:solidFill>
              </a:rPr>
              <a:t>and the use of a semi-rigid cabinets for a mechanical device that allows the oxygen and air required for life to be dispensed if necessary.’’</a:t>
            </a:r>
          </a:p>
        </p:txBody>
      </p:sp>
      <p:pic>
        <p:nvPicPr>
          <p:cNvPr id="10243"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981200"/>
            <a:ext cx="4210050" cy="3470275"/>
          </a:xfrm>
        </p:spPr>
      </p:pic>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52400" y="762000"/>
            <a:ext cx="8782050" cy="5486400"/>
          </a:xfrm>
        </p:spPr>
        <p:txBody>
          <a:bodyPr/>
          <a:lstStyle/>
          <a:p>
            <a:pPr>
              <a:buFont typeface="Wingdings" panose="05000000000000000000" pitchFamily="2" charset="2"/>
              <a:buChar char="Ø"/>
            </a:pPr>
            <a:r>
              <a:rPr lang="en-US" altLang="ro-RO" smtClean="0">
                <a:solidFill>
                  <a:srgbClr val="002060"/>
                </a:solidFill>
              </a:rPr>
              <a:t>Ten years later, Dragomir put his ideas into practice in the case of passengers planes, with a system that provided catapult cabins for each passenger. </a:t>
            </a:r>
          </a:p>
          <a:p>
            <a:pPr>
              <a:buFont typeface="Wingdings" panose="05000000000000000000" pitchFamily="2" charset="2"/>
              <a:buChar char="Ø"/>
            </a:pPr>
            <a:r>
              <a:rPr lang="en-US" altLang="ro-RO" smtClean="0">
                <a:solidFill>
                  <a:srgbClr val="002060"/>
                </a:solidFill>
              </a:rPr>
              <a:t>Anastase Dragomir ’s inventions were taken over by the US  military . Due to the much more generous financial resources they have at their disposal, American engineers have managed to improve the catapulting cabin and turn it into a genuine ejection seat. </a:t>
            </a:r>
          </a:p>
          <a:p>
            <a:pPr>
              <a:buFont typeface="Wingdings" panose="05000000000000000000" pitchFamily="2" charset="2"/>
              <a:buChar char="Ø"/>
            </a:pPr>
            <a:r>
              <a:rPr lang="en-US" altLang="ro-RO" smtClean="0">
                <a:solidFill>
                  <a:srgbClr val="002060"/>
                </a:solidFill>
              </a:rPr>
              <a:t> It was later implemented on military supersonic aircraft, and now the eject able seat has become a commonplace component of these aircrafts.</a:t>
            </a:r>
          </a:p>
          <a:p>
            <a:pPr>
              <a:buFont typeface="Wingdings" panose="05000000000000000000" pitchFamily="2" charset="2"/>
              <a:buChar char="Ø"/>
            </a:pPr>
            <a:r>
              <a:rPr lang="en-US" altLang="ro-RO" smtClean="0">
                <a:solidFill>
                  <a:srgbClr val="002060"/>
                </a:solidFill>
              </a:rPr>
              <a:t>Anastase Dragomir ceased living in 1966 at the age of 70.</a:t>
            </a:r>
          </a:p>
        </p:txBody>
      </p:sp>
    </p:spTree>
  </p:cSld>
  <p:clrMapOvr>
    <a:masterClrMapping/>
  </p:clrMapOvr>
  <p:transition spd="slow">
    <p:cover dir="rd"/>
  </p:transition>
  <p:timing>
    <p:tnLst>
      <p:par>
        <p:cTn id="1" dur="indefinite" restart="never" nodeType="tmRoot"/>
      </p:par>
    </p:tnLst>
  </p:timing>
</p:sld>
</file>

<file path=ppt/theme/theme1.xml><?xml version="1.0" encoding="utf-8"?>
<a:theme xmlns:a="http://schemas.openxmlformats.org/drawingml/2006/main" name="Temă1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Temă12</Template>
  <TotalTime>284</TotalTime>
  <Words>575</Words>
  <Application>Microsoft Office PowerPoint</Application>
  <PresentationFormat>Expunere pe ecran (4:3)</PresentationFormat>
  <Paragraphs>34</Paragraphs>
  <Slides>13</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13</vt:i4>
      </vt:variant>
    </vt:vector>
  </HeadingPairs>
  <TitlesOfParts>
    <vt:vector size="18" baseType="lpstr">
      <vt:lpstr>Calibri</vt:lpstr>
      <vt:lpstr>Arial</vt:lpstr>
      <vt:lpstr>Calibri Light</vt:lpstr>
      <vt:lpstr>Wingdings</vt:lpstr>
      <vt:lpstr>Temă12</vt:lpstr>
      <vt:lpstr>Made by Vasile Lorena</vt:lpstr>
      <vt:lpstr>Who is Anastase Dragomir?</vt:lpstr>
      <vt:lpstr>The Catapulting Cabin</vt:lpstr>
      <vt:lpstr>Prezentare PowerPoint</vt:lpstr>
      <vt:lpstr>History of flying machines</vt:lpstr>
      <vt:lpstr>The Ejectable Seat have appeared on postage stamps</vt:lpstr>
      <vt:lpstr>Improve the Ejectable Seat</vt:lpstr>
      <vt:lpstr>Prezentare PowerPoint</vt:lpstr>
      <vt:lpstr>Prezentare PowerPoint</vt:lpstr>
      <vt:lpstr>Romanians are proud of him!</vt:lpstr>
      <vt:lpstr>The creator and the invention</vt:lpstr>
      <vt:lpstr>This was my presentation!</vt:lpstr>
      <vt:lpstr>Prezentare PowerPoint</vt:lpstr>
    </vt:vector>
  </TitlesOfParts>
  <Company>Berts-pc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ejectable Seat</dc:title>
  <dc:creator>Lorena</dc:creator>
  <cp:lastModifiedBy>adi adi</cp:lastModifiedBy>
  <cp:revision>29</cp:revision>
  <dcterms:created xsi:type="dcterms:W3CDTF">2019-02-08T09:18:14Z</dcterms:created>
  <dcterms:modified xsi:type="dcterms:W3CDTF">2023-03-21T18:49:08Z</dcterms:modified>
</cp:coreProperties>
</file>