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6" r:id="rId3"/>
    <p:sldId id="268" r:id="rId4"/>
    <p:sldId id="267" r:id="rId5"/>
    <p:sldId id="258" r:id="rId6"/>
    <p:sldId id="269" r:id="rId7"/>
    <p:sldId id="259" r:id="rId8"/>
    <p:sldId id="270" r:id="rId9"/>
    <p:sldId id="271" r:id="rId10"/>
    <p:sldId id="260" r:id="rId11"/>
    <p:sldId id="261" r:id="rId12"/>
    <p:sldId id="26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 smtClean="0"/>
              <a:t>Clic pentru a edita stilul de subtitlu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38F36-C57E-4E90-B405-4B8C45830AC5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BA4B2-080E-491A-9136-20287F5110EB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86153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B9301-BC9B-4734-B31E-56B75FC93C40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DE7B0-15CF-4E00-BDDB-A5F02D43A44D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60500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4ACAE-4B17-443E-B39A-4B2B88EB29A7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1BA52-0EA3-4E27-AB43-DC53C704EC71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270225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42695-C819-43C4-A469-69CE62ACE549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775F0-3474-4DB2-B537-7164938C9FD0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28931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D022B-340E-4F35-9A92-CBC6292FBD5E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24491-4B8F-4292-BF28-82DF5DC6D2FE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26395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76FBB-A576-49F6-AA62-AC3C32BA43D0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6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8423D-7B21-480E-9364-4E7BCFF93F8C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2384584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7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FA048-C731-489A-8803-6F6DF8666747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8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0E2E6-55D4-42E8-983D-BF2EECA11B63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2937155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A08C8-C799-41B1-9AC0-D837ED1E3FC7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4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6848C-1449-414B-9D5E-A5EA80D147FA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66878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5EB66-407D-42BE-ACE2-E7E1EB2CCA73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3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EA39C-FDC7-4CF8-9BFA-479BD3ABE290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406043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8BDE1-7158-493A-854E-7B7B7EA29286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6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FFC42-542E-4D6A-B85F-5C6ACF1960D3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004749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o-RO" noProof="0" smtClean="0"/>
              <a:t>Faceți clic pe pictogramă pentru a adăuga o imagine</a:t>
            </a:r>
            <a:endParaRPr lang="ro-RO" noProof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151EB-E2DE-401B-835F-73E94D268D57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6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BA78C-F815-4D97-B86C-01BD69A3709F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59774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24001">
              <a:srgbClr val="FF0000"/>
            </a:gs>
            <a:gs pos="39000">
              <a:srgbClr val="FFFF00"/>
            </a:gs>
            <a:gs pos="64999">
              <a:srgbClr val="FFFF00"/>
            </a:gs>
            <a:gs pos="100000">
              <a:srgbClr val="00B0F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ubstituent titlu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ro-RO" smtClean="0"/>
              <a:t>Clic pentru editare stil titlu</a:t>
            </a:r>
          </a:p>
        </p:txBody>
      </p:sp>
      <p:sp>
        <p:nvSpPr>
          <p:cNvPr id="1027" name="Substituent text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ro-RO" smtClean="0"/>
              <a:t>Clic pentru editare stiluri text Coordonator</a:t>
            </a:r>
          </a:p>
          <a:p>
            <a:pPr lvl="1"/>
            <a:r>
              <a:rPr lang="ro-RO" altLang="ro-RO" smtClean="0"/>
              <a:t>Al doilea nivel</a:t>
            </a:r>
          </a:p>
          <a:p>
            <a:pPr lvl="2"/>
            <a:r>
              <a:rPr lang="ro-RO" altLang="ro-RO" smtClean="0"/>
              <a:t>Al treilea nivel</a:t>
            </a:r>
          </a:p>
          <a:p>
            <a:pPr lvl="3"/>
            <a:r>
              <a:rPr lang="ro-RO" altLang="ro-RO" smtClean="0"/>
              <a:t>Al patrulea nivel</a:t>
            </a:r>
          </a:p>
          <a:p>
            <a:pPr lvl="4"/>
            <a:r>
              <a:rPr lang="ro-RO" altLang="ro-RO" smtClean="0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9A4141-127D-4621-85F9-5F15B6043BD1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201266B-FF20-4DFE-8554-6FD52AFFCBC9}" type="slidenum">
              <a:rPr lang="en-US" altLang="ro-RO"/>
              <a:pPr/>
              <a:t>‹#›</a:t>
            </a:fld>
            <a:endParaRPr lang="en-US" alt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045" y="980728"/>
            <a:ext cx="7772400" cy="3240360"/>
          </a:xfrm>
        </p:spPr>
        <p:txBody>
          <a:bodyPr rtlCol="0"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BASIS OF MULTIPLE TELEPHONY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51" name="Subtitlu 2"/>
          <p:cNvSpPr txBox="1">
            <a:spLocks/>
          </p:cNvSpPr>
          <p:nvPr/>
        </p:nvSpPr>
        <p:spPr bwMode="auto">
          <a:xfrm>
            <a:off x="900113" y="4791075"/>
            <a:ext cx="72009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None/>
            </a:pPr>
            <a:r>
              <a:rPr lang="en-US" altLang="ro-RO" sz="43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 BY</a:t>
            </a:r>
          </a:p>
          <a:p>
            <a:pPr algn="ctr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None/>
            </a:pPr>
            <a:r>
              <a:rPr lang="ro-RO" altLang="ro-RO" sz="35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o-RO" sz="35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NEAGOE DARIA-MARIA</a:t>
            </a:r>
            <a:endParaRPr lang="ro-RO" altLang="ro-RO" sz="35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None/>
            </a:pPr>
            <a:endParaRPr lang="ro-RO" altLang="ro-RO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Computer\Desktop\3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052513"/>
            <a:ext cx="2808288" cy="2663825"/>
          </a:xfrm>
        </p:spPr>
      </p:pic>
      <p:pic>
        <p:nvPicPr>
          <p:cNvPr id="11267" name="Picture 4" descr="C:\Users\Computer\Desktop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076700"/>
            <a:ext cx="252095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C:\Users\Computer\Desktop\shutterstock-1016104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88938"/>
            <a:ext cx="3455987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C:\Users\Computer\Desktop\6032796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813175"/>
            <a:ext cx="2808287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Computer\Desktop\downloa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3448050"/>
            <a:ext cx="4897438" cy="3294063"/>
          </a:xfrm>
        </p:spPr>
      </p:pic>
      <p:sp>
        <p:nvSpPr>
          <p:cNvPr id="12291" name="Content Placeholder 5"/>
          <p:cNvSpPr>
            <a:spLocks noGrp="1"/>
          </p:cNvSpPr>
          <p:nvPr>
            <p:ph sz="half" idx="2"/>
          </p:nvPr>
        </p:nvSpPr>
        <p:spPr>
          <a:xfrm>
            <a:off x="323850" y="188913"/>
            <a:ext cx="8496300" cy="3311525"/>
          </a:xfrm>
        </p:spPr>
        <p:txBody>
          <a:bodyPr/>
          <a:lstStyle/>
          <a:p>
            <a:r>
              <a:rPr lang="en-US" altLang="ro-RO" b="1" smtClean="0">
                <a:solidFill>
                  <a:srgbClr val="002060"/>
                </a:solidFill>
              </a:rPr>
              <a:t>Thought the work of one’s life, Augustine Maior,</a:t>
            </a:r>
            <a:r>
              <a:rPr lang="ro-RO" altLang="ro-RO" b="1" smtClean="0">
                <a:solidFill>
                  <a:srgbClr val="002060"/>
                </a:solidFill>
              </a:rPr>
              <a:t> </a:t>
            </a:r>
            <a:r>
              <a:rPr lang="en-US" altLang="ro-RO" b="1" smtClean="0">
                <a:solidFill>
                  <a:srgbClr val="002060"/>
                </a:solidFill>
              </a:rPr>
              <a:t>demonstrates that the work of a scientist,</a:t>
            </a:r>
            <a:r>
              <a:rPr lang="ro-RO" altLang="ro-RO" b="1" smtClean="0">
                <a:solidFill>
                  <a:srgbClr val="002060"/>
                </a:solidFill>
              </a:rPr>
              <a:t> </a:t>
            </a:r>
            <a:r>
              <a:rPr lang="en-US" altLang="ro-RO" b="1" smtClean="0">
                <a:solidFill>
                  <a:srgbClr val="002060"/>
                </a:solidFill>
              </a:rPr>
              <a:t>modest or valuable,</a:t>
            </a:r>
            <a:r>
              <a:rPr lang="ro-RO" altLang="ro-RO" b="1" smtClean="0">
                <a:solidFill>
                  <a:srgbClr val="002060"/>
                </a:solidFill>
              </a:rPr>
              <a:t> </a:t>
            </a:r>
            <a:r>
              <a:rPr lang="en-US" altLang="ro-RO" b="1" smtClean="0">
                <a:solidFill>
                  <a:srgbClr val="002060"/>
                </a:solidFill>
              </a:rPr>
              <a:t>stimulates the original creation of the generates in the generation,</a:t>
            </a:r>
            <a:r>
              <a:rPr lang="ro-RO" altLang="ro-RO" b="1" smtClean="0">
                <a:solidFill>
                  <a:srgbClr val="002060"/>
                </a:solidFill>
              </a:rPr>
              <a:t> </a:t>
            </a:r>
            <a:r>
              <a:rPr lang="en-US" altLang="ro-RO" b="1" smtClean="0">
                <a:solidFill>
                  <a:srgbClr val="002060"/>
                </a:solidFill>
              </a:rPr>
              <a:t>has the role and duty to contribute.</a:t>
            </a:r>
            <a:r>
              <a:rPr lang="ro-RO" altLang="ro-RO" b="1" smtClean="0">
                <a:solidFill>
                  <a:srgbClr val="002060"/>
                </a:solidFill>
              </a:rPr>
              <a:t> </a:t>
            </a:r>
          </a:p>
          <a:p>
            <a:r>
              <a:rPr lang="en-US" altLang="ro-RO" b="1" smtClean="0">
                <a:solidFill>
                  <a:srgbClr val="002060"/>
                </a:solidFill>
              </a:rPr>
              <a:t>As the information of the scientific tradition of a people-that factor indispensable to the creative activity the generations that will win.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1772816"/>
            <a:ext cx="8183880" cy="3091408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THANK </a:t>
            </a:r>
            <a:r>
              <a:rPr lang="ro-RO" sz="1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o-RO" sz="1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1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YOU!</a:t>
            </a:r>
            <a:endParaRPr lang="en-US" sz="11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188913"/>
            <a:ext cx="8229600" cy="1658937"/>
          </a:xfr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INVENTOR OF MULTIPLE PEDAGOGUE AND PHYSICIST TELEPHONY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Computer\Desktop\am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03"/>
          <a:stretch>
            <a:fillRect/>
          </a:stretch>
        </p:blipFill>
        <p:spPr>
          <a:xfrm>
            <a:off x="2987675" y="1844675"/>
            <a:ext cx="3262313" cy="3744913"/>
          </a:xfrm>
        </p:spPr>
      </p:pic>
      <p:sp>
        <p:nvSpPr>
          <p:cNvPr id="9" name="TextBox 8"/>
          <p:cNvSpPr txBox="1"/>
          <p:nvPr/>
        </p:nvSpPr>
        <p:spPr>
          <a:xfrm>
            <a:off x="2771775" y="5589588"/>
            <a:ext cx="3744913" cy="9540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+mn-lt"/>
                <a:cs typeface="+mn-cs"/>
              </a:rPr>
              <a:t>AUGUSTIN MAIOR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+mn-lt"/>
                <a:cs typeface="+mn-cs"/>
              </a:rPr>
              <a:t>1882-1963</a:t>
            </a:r>
            <a:endParaRPr lang="en-US" sz="28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404813"/>
            <a:ext cx="8785225" cy="60483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The first to base and make multilingual telephony using high frequency carries.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General Manager of “Poles, Telegraphs and Telephones” from Transylvania.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 Professor of Theoretical Physics, Dean of the Faculty of Sciences of the University of Cluj.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Director of the Theorectical and Applied Physics of the Academy of Sciences of Romania.</a:t>
            </a:r>
            <a:endParaRPr lang="en-US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omputer\Desktop\vintage_telephone_operator_Matt_Hobbs_of_viintage-620x26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6" r="24986"/>
          <a:stretch>
            <a:fillRect/>
          </a:stretch>
        </p:blipFill>
        <p:spPr>
          <a:xfrm rot="420000">
            <a:off x="4303713" y="887413"/>
            <a:ext cx="4618037" cy="3932237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 rot="21181437">
            <a:off x="319088" y="622300"/>
            <a:ext cx="4795837" cy="4967288"/>
          </a:xfrm>
          <a:solidFill>
            <a:schemeClr val="bg2">
              <a:lumMod val="75000"/>
            </a:schemeClr>
          </a:solidFill>
          <a:ln>
            <a:solidFill>
              <a:srgbClr val="C00000"/>
            </a:solidFill>
          </a:ln>
        </p:spPr>
        <p:txBody>
          <a:bodyPr rtlCol="0">
            <a:normAutofit fontScale="92500" lnSpcReduction="10000"/>
          </a:bodyPr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b="1" dirty="0" smtClean="0">
                <a:solidFill>
                  <a:srgbClr val="C00000"/>
                </a:solidFill>
              </a:rPr>
              <a:t>In November 1905 he is employed as an engineer at the Experimental</a:t>
            </a:r>
            <a:r>
              <a:rPr lang="ro-RO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smtClean="0">
                <a:solidFill>
                  <a:srgbClr val="C00000"/>
                </a:solidFill>
              </a:rPr>
              <a:t>Station in Budapest where,</a:t>
            </a:r>
            <a:r>
              <a:rPr lang="ro-RO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smtClean="0">
                <a:solidFill>
                  <a:srgbClr val="C00000"/>
                </a:solidFill>
              </a:rPr>
              <a:t>in 1906,he manages to conveey simultaneously,on single 15-km telephone line, five calls without interfering signals. </a:t>
            </a:r>
            <a:endParaRPr lang="ro-RO" sz="2600" b="1" dirty="0">
              <a:solidFill>
                <a:srgbClr val="C00000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b="1" dirty="0" smtClean="0">
                <a:solidFill>
                  <a:srgbClr val="C00000"/>
                </a:solidFill>
              </a:rPr>
              <a:t>The theoretical multi-phone tapes were published</a:t>
            </a:r>
            <a:r>
              <a:rPr lang="ro-RO" sz="2600" b="1" dirty="0" smtClean="0">
                <a:solidFill>
                  <a:srgbClr val="C00000"/>
                </a:solidFill>
              </a:rPr>
              <a:t>d</a:t>
            </a:r>
            <a:r>
              <a:rPr lang="en-US" sz="2600" b="1" dirty="0" smtClean="0">
                <a:solidFill>
                  <a:srgbClr val="C00000"/>
                </a:solidFill>
              </a:rPr>
              <a:t> in 1907 the magazine “Elektrotechische Zeitschtift” and then in 1914 “The Electrician” magazin e, in The Hight-Frequency Alternating Currents in Telegraphy,</a:t>
            </a:r>
            <a:r>
              <a:rPr lang="ro-RO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smtClean="0">
                <a:solidFill>
                  <a:srgbClr val="C00000"/>
                </a:solidFill>
              </a:rPr>
              <a:t>telephony and for Power Transmission</a:t>
            </a:r>
            <a:r>
              <a:rPr lang="en-US" sz="2600" b="1" dirty="0" smtClean="0"/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en-US" sz="20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stituent conținut 3"/>
          <p:cNvSpPr>
            <a:spLocks noGrp="1"/>
          </p:cNvSpPr>
          <p:nvPr>
            <p:ph idx="1"/>
          </p:nvPr>
        </p:nvSpPr>
        <p:spPr>
          <a:xfrm>
            <a:off x="250825" y="549275"/>
            <a:ext cx="8713788" cy="5759450"/>
          </a:xfrm>
        </p:spPr>
        <p:txBody>
          <a:bodyPr/>
          <a:lstStyle/>
          <a:p>
            <a:r>
              <a:rPr lang="en-US" altLang="ro-RO" b="1" smtClean="0">
                <a:solidFill>
                  <a:srgbClr val="002060"/>
                </a:solidFill>
              </a:rPr>
              <a:t>Under the title, Uber Mehirfach-Femsprechen “On Multiple Telephoney” publishes in the German magazine “Elektrotechnische  Zeitschrift” results its experimental and theoretical research.</a:t>
            </a:r>
            <a:endParaRPr lang="ro-RO" altLang="ro-RO" b="1" smtClean="0">
              <a:solidFill>
                <a:srgbClr val="002060"/>
              </a:solidFill>
            </a:endParaRPr>
          </a:p>
          <a:p>
            <a:r>
              <a:rPr lang="en-US" altLang="ro-RO" b="1" smtClean="0">
                <a:solidFill>
                  <a:srgbClr val="002060"/>
                </a:solidFill>
              </a:rPr>
              <a:t>It demonstrates mathematically that multiple telephony can be obtained  using high frequency alternating currents, so that each affective current can be the carrier of a microphone current. </a:t>
            </a:r>
            <a:endParaRPr lang="ro-RO" altLang="ro-RO" b="1" smtClean="0">
              <a:solidFill>
                <a:srgbClr val="002060"/>
              </a:solidFill>
            </a:endParaRPr>
          </a:p>
          <a:p>
            <a:r>
              <a:rPr lang="ro-RO" altLang="ro-RO" b="1" smtClean="0">
                <a:solidFill>
                  <a:srgbClr val="002060"/>
                </a:solidFill>
              </a:rPr>
              <a:t>M</a:t>
            </a:r>
            <a:r>
              <a:rPr lang="en-US" altLang="ro-RO" b="1" smtClean="0">
                <a:solidFill>
                  <a:srgbClr val="002060"/>
                </a:solidFill>
              </a:rPr>
              <a:t>ore streams can be transmitted on the same line.</a:t>
            </a:r>
            <a:br>
              <a:rPr lang="en-US" altLang="ro-RO" b="1" smtClean="0">
                <a:solidFill>
                  <a:srgbClr val="002060"/>
                </a:solidFill>
              </a:rPr>
            </a:br>
            <a:r>
              <a:rPr lang="en-US" altLang="ro-RO" b="1" smtClean="0">
                <a:solidFill>
                  <a:srgbClr val="002060"/>
                </a:solidFill>
              </a:rPr>
              <a:t>American Magazine “Electrical World” published in 1907 a summary of this article under the title “ Multiple Telephony” Maior continues his experiments on artificial iron tracks, 15-20 km long.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467544" y="836712"/>
            <a:ext cx="4332627" cy="5040560"/>
          </a:xfrm>
          <a:ln w="228600" cap="sq" cmpd="thickThin">
            <a:solidFill>
              <a:srgbClr val="C00000"/>
            </a:solidFill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148064" y="1916832"/>
            <a:ext cx="3886200" cy="2231939"/>
          </a:xfrm>
          <a:ln w="228600" cap="sq" cmpd="thickThin">
            <a:solidFill>
              <a:srgbClr val="FFFF00"/>
            </a:solidFill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1584176"/>
          </a:xfrm>
          <a:ln>
            <a:solidFill>
              <a:srgbClr val="C00000"/>
            </a:solidFill>
          </a:ln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AUGUSTIN MAIOR can be seated next to TESLA, MARCONI, POPOV…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2060575"/>
            <a:ext cx="7129462" cy="4492625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omputer\Desktop\telefoanele-publi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211196" y="789338"/>
            <a:ext cx="8609276" cy="5663998"/>
          </a:xfrm>
          <a:ln w="190500" cap="sq">
            <a:solidFill>
              <a:srgbClr val="FFFF00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183562" cy="1295400"/>
          </a:xfrm>
          <a:ln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ro-RO" b="1" smtClean="0">
                <a:solidFill>
                  <a:srgbClr val="002060"/>
                </a:solidFill>
              </a:rPr>
              <a:t>TELEPHONY YESTERDAY AND TODAY</a:t>
            </a:r>
          </a:p>
        </p:txBody>
      </p:sp>
      <p:pic>
        <p:nvPicPr>
          <p:cNvPr id="8194" name="Picture 2" descr="C:\Users\Computer\Desktop\Istoria ilustrată a telefonulu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899592" y="1844824"/>
            <a:ext cx="7211203" cy="4589343"/>
          </a:xfr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ă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Temă1</Template>
  <TotalTime>320</TotalTime>
  <Words>301</Words>
  <Application>Microsoft Office PowerPoint</Application>
  <PresentationFormat>Expunere pe ecran (4:3)</PresentationFormat>
  <Paragraphs>20</Paragraphs>
  <Slides>12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12</vt:i4>
      </vt:variant>
    </vt:vector>
  </HeadingPairs>
  <TitlesOfParts>
    <vt:vector size="18" baseType="lpstr">
      <vt:lpstr>Calibri</vt:lpstr>
      <vt:lpstr>Arial</vt:lpstr>
      <vt:lpstr>Calibri Light</vt:lpstr>
      <vt:lpstr>Times New Roman</vt:lpstr>
      <vt:lpstr>Georgia</vt:lpstr>
      <vt:lpstr>Temă1</vt:lpstr>
      <vt:lpstr>THE BASIS OF MULTIPLE TELEPHONY</vt:lpstr>
      <vt:lpstr>INVENTOR OF MULTIPLE PEDAGOGUE AND PHYSICIST TELEPHONY</vt:lpstr>
      <vt:lpstr>Prezentare PowerPoint</vt:lpstr>
      <vt:lpstr>Prezentare PowerPoint</vt:lpstr>
      <vt:lpstr>Prezentare PowerPoint</vt:lpstr>
      <vt:lpstr>Prezentare PowerPoint</vt:lpstr>
      <vt:lpstr>AUGUSTIN MAIOR can be seated next to TESLA, MARCONI, POPOV…</vt:lpstr>
      <vt:lpstr>Prezentare PowerPoint</vt:lpstr>
      <vt:lpstr>TELEPHONY YESTERDAY AND TODAY</vt:lpstr>
      <vt:lpstr>Prezentare PowerPoint</vt:lpstr>
      <vt:lpstr>Prezentare PowerPoint</vt:lpstr>
      <vt:lpstr>THANK 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FUNCȚIILE COPIATORULUI</dc:title>
  <dc:creator>Administrator</dc:creator>
  <cp:lastModifiedBy>adi adi</cp:lastModifiedBy>
  <cp:revision>43</cp:revision>
  <dcterms:created xsi:type="dcterms:W3CDTF">2017-02-09T13:25:04Z</dcterms:created>
  <dcterms:modified xsi:type="dcterms:W3CDTF">2023-03-21T18:46:21Z</dcterms:modified>
</cp:coreProperties>
</file>